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7" r:id="rId3"/>
    <p:sldId id="298" r:id="rId4"/>
    <p:sldId id="263" r:id="rId5"/>
    <p:sldId id="267" r:id="rId6"/>
    <p:sldId id="269" r:id="rId7"/>
    <p:sldId id="309" r:id="rId8"/>
    <p:sldId id="314" r:id="rId9"/>
    <p:sldId id="315" r:id="rId10"/>
    <p:sldId id="312" r:id="rId11"/>
    <p:sldId id="316" r:id="rId12"/>
    <p:sldId id="274" r:id="rId13"/>
    <p:sldId id="280" r:id="rId14"/>
    <p:sldId id="303" r:id="rId15"/>
    <p:sldId id="284" r:id="rId16"/>
    <p:sldId id="301" r:id="rId17"/>
    <p:sldId id="302" r:id="rId18"/>
    <p:sldId id="299" r:id="rId19"/>
    <p:sldId id="300" r:id="rId20"/>
    <p:sldId id="281" r:id="rId21"/>
  </p:sldIdLst>
  <p:sldSz cx="10439400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2B67"/>
    <a:srgbClr val="8CD8F2"/>
    <a:srgbClr val="7EDEFD"/>
    <a:srgbClr val="0D68F9"/>
    <a:srgbClr val="B9DFFF"/>
    <a:srgbClr val="116BF9"/>
    <a:srgbClr val="79C2FF"/>
    <a:srgbClr val="85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955" y="1237197"/>
            <a:ext cx="8873490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3970580"/>
            <a:ext cx="782955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130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02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0696" y="402483"/>
            <a:ext cx="2250996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7710" y="402483"/>
            <a:ext cx="6622494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027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80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72" y="1884671"/>
            <a:ext cx="9003983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272" y="5059035"/>
            <a:ext cx="9003983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094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7709" y="2012414"/>
            <a:ext cx="443674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946" y="2012414"/>
            <a:ext cx="443674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122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8" y="402484"/>
            <a:ext cx="9003983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070" y="1853171"/>
            <a:ext cx="44163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0" y="2761381"/>
            <a:ext cx="441635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84947" y="1853171"/>
            <a:ext cx="443810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4947" y="2761381"/>
            <a:ext cx="443810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040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469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95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105" y="1088455"/>
            <a:ext cx="528494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753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38105" y="1088455"/>
            <a:ext cx="528494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214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09" y="402484"/>
            <a:ext cx="9003983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709" y="2012414"/>
            <a:ext cx="9003983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7709" y="7006700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BE8BC-EABF-485D-83D5-3E3BC4800A6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8051" y="7006700"/>
            <a:ext cx="352329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826" y="7006700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F83F1-DB86-4FF9-BFEA-1F71347C3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19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image" Target="../media/image49.png"/><Relationship Id="rId21" Type="http://schemas.openxmlformats.org/officeDocument/2006/relationships/image" Target="../media/image66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image" Target="../media/image10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A3FD14-BE2D-444C-9BE3-19AFC818CA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/>
          <a:stretch/>
        </p:blipFill>
        <p:spPr>
          <a:xfrm>
            <a:off x="0" y="-22964"/>
            <a:ext cx="10439400" cy="7582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-852794" y="1309190"/>
            <a:ext cx="8337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1A2B67"/>
                </a:solidFill>
                <a:latin typeface="Acherus Feral Bold" pitchFamily="50" charset="0"/>
              </a:rPr>
              <a:t>КОММЕРЧЕСКОЕ ПРЕДЛОЖЕНИЕ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3B7014-B220-4015-AC82-2FDCD5A2E28B}"/>
              </a:ext>
            </a:extLst>
          </p:cNvPr>
          <p:cNvSpPr txBox="1"/>
          <p:nvPr/>
        </p:nvSpPr>
        <p:spPr>
          <a:xfrm>
            <a:off x="9062967" y="7208450"/>
            <a:ext cx="1817931" cy="270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1172" dirty="0">
                <a:solidFill>
                  <a:schemeClr val="bg1"/>
                </a:solidFill>
                <a:latin typeface="Acherus Feral Light" pitchFamily="50" charset="0"/>
              </a:rPr>
              <a:t>www.elitesoft.by</a:t>
            </a:r>
            <a:endParaRPr lang="ru-RU" sz="1172" dirty="0">
              <a:solidFill>
                <a:schemeClr val="bg1"/>
              </a:solidFill>
              <a:latin typeface="Acherus Feral Light" pitchFamily="50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4E350D-F2A0-49D1-A877-D5F6DC3A1D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6431433"/>
            <a:ext cx="6225735" cy="6732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3" y="-528081"/>
            <a:ext cx="2547826" cy="25478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111E5D-6A65-4D78-AABC-568B67664F45}"/>
              </a:ext>
            </a:extLst>
          </p:cNvPr>
          <p:cNvSpPr txBox="1"/>
          <p:nvPr/>
        </p:nvSpPr>
        <p:spPr>
          <a:xfrm>
            <a:off x="-511640" y="7261624"/>
            <a:ext cx="7781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rgbClr val="1A2B67"/>
                </a:solidFill>
              </a:rPr>
              <a:t>Тел</a:t>
            </a:r>
            <a:r>
              <a:rPr lang="ru-RU" sz="900" dirty="0">
                <a:solidFill>
                  <a:srgbClr val="1A2B67"/>
                </a:solidFill>
              </a:rPr>
              <a:t>: </a:t>
            </a:r>
            <a:r>
              <a:rPr lang="en-US" sz="900" dirty="0">
                <a:solidFill>
                  <a:srgbClr val="1A2B67"/>
                </a:solidFill>
              </a:rPr>
              <a:t>+375 445 79-83-33       </a:t>
            </a:r>
            <a:r>
              <a:rPr lang="ru-RU" sz="900" dirty="0">
                <a:solidFill>
                  <a:srgbClr val="1A2B67"/>
                </a:solidFill>
              </a:rPr>
              <a:t> </a:t>
            </a:r>
            <a:r>
              <a:rPr lang="ru-RU" sz="900" b="1" dirty="0">
                <a:solidFill>
                  <a:srgbClr val="1A2B67"/>
                </a:solidFill>
              </a:rPr>
              <a:t>Почта</a:t>
            </a:r>
            <a:r>
              <a:rPr lang="ru-RU" sz="900" dirty="0">
                <a:solidFill>
                  <a:srgbClr val="1A2B67"/>
                </a:solidFill>
              </a:rPr>
              <a:t>:  </a:t>
            </a:r>
            <a:r>
              <a:rPr lang="en-US" sz="900" dirty="0">
                <a:solidFill>
                  <a:srgbClr val="1A2B67"/>
                </a:solidFill>
              </a:rPr>
              <a:t>info@elitesoft.by   </a:t>
            </a:r>
            <a:r>
              <a:rPr lang="ru-RU" sz="900" dirty="0">
                <a:solidFill>
                  <a:srgbClr val="1A2B67"/>
                </a:solidFill>
              </a:rPr>
              <a:t>  </a:t>
            </a:r>
            <a:r>
              <a:rPr lang="ru-RU" sz="900" b="1" dirty="0">
                <a:solidFill>
                  <a:srgbClr val="1A2B67"/>
                </a:solidFill>
              </a:rPr>
              <a:t>Адрес</a:t>
            </a:r>
            <a:r>
              <a:rPr lang="ru-RU" sz="900" dirty="0">
                <a:solidFill>
                  <a:srgbClr val="1A2B67"/>
                </a:solidFill>
              </a:rPr>
              <a:t>: Республика Беларусь, г. Гомель, 246015, ул. Лепешинского, 9Б, 4-этаж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878850"/>
            <a:ext cx="660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«Управление лифтовым хозяйством»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на базе 1С Предприятие 2.1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 «Бухгалтерия для Беларуси»</a:t>
            </a:r>
          </a:p>
        </p:txBody>
      </p:sp>
    </p:spTree>
    <p:extLst>
      <p:ext uri="{BB962C8B-B14F-4D97-AF65-F5344CB8AC3E}">
        <p14:creationId xmlns:p14="http://schemas.microsoft.com/office/powerpoint/2010/main" val="143789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584F2C9-A6E3-432D-8A16-7B45590B17B1}"/>
              </a:ext>
            </a:extLst>
          </p:cNvPr>
          <p:cNvSpPr/>
          <p:nvPr/>
        </p:nvSpPr>
        <p:spPr>
          <a:xfrm>
            <a:off x="330134" y="881109"/>
            <a:ext cx="4813150" cy="2839979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-204617" y="251896"/>
            <a:ext cx="5894188" cy="563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Раздел «Лифтовая аварийная служба ЛАС» </a:t>
            </a:r>
          </a:p>
        </p:txBody>
      </p:sp>
      <p:pic>
        <p:nvPicPr>
          <p:cNvPr id="17" name="Рисунок 16"/>
          <p:cNvPicPr/>
          <p:nvPr/>
        </p:nvPicPr>
        <p:blipFill>
          <a:blip r:embed="rId2"/>
          <a:stretch>
            <a:fillRect/>
          </a:stretch>
        </p:blipFill>
        <p:spPr>
          <a:xfrm>
            <a:off x="463935" y="963358"/>
            <a:ext cx="4359415" cy="2630150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4644541" y="340040"/>
            <a:ext cx="5105475" cy="5043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	</a:t>
            </a:r>
            <a:r>
              <a:rPr lang="ru-RU" sz="3600" b="1" dirty="0">
                <a:solidFill>
                  <a:srgbClr val="002060"/>
                </a:solidFill>
                <a:latin typeface="+mn-lt"/>
              </a:rPr>
              <a:t>Документ «Обращение граждан»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/>
          <a:srcRect r="10526"/>
          <a:stretch/>
        </p:blipFill>
        <p:spPr>
          <a:xfrm>
            <a:off x="6012062" y="1328282"/>
            <a:ext cx="2760662" cy="166786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927169" y="3157628"/>
            <a:ext cx="4244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Обращение граждан оформляются при поступлении жалоб от заказчика в письменном виде, по почте и т.д. 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-289218" y="3833881"/>
            <a:ext cx="5112568" cy="6704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	</a:t>
            </a:r>
            <a:r>
              <a:rPr lang="ru-RU" sz="2600" b="1" dirty="0">
                <a:solidFill>
                  <a:srgbClr val="002060"/>
                </a:solidFill>
                <a:latin typeface="+mn-lt"/>
              </a:rPr>
              <a:t>Отчет «Причины остановок»</a:t>
            </a:r>
          </a:p>
        </p:txBody>
      </p:sp>
      <p:pic>
        <p:nvPicPr>
          <p:cNvPr id="22" name="Рисунок 21"/>
          <p:cNvPicPr/>
          <p:nvPr/>
        </p:nvPicPr>
        <p:blipFill>
          <a:blip r:embed="rId4"/>
          <a:stretch>
            <a:fillRect/>
          </a:stretch>
        </p:blipFill>
        <p:spPr>
          <a:xfrm>
            <a:off x="401149" y="4714996"/>
            <a:ext cx="4668325" cy="2285775"/>
          </a:xfrm>
          <a:prstGeom prst="rect">
            <a:avLst/>
          </a:prstGeom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3785035" y="3911564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Раздел «Техническое обслуживание».</a:t>
            </a:r>
            <a:br>
              <a:rPr lang="ru-RU" sz="2000" b="1" dirty="0">
                <a:solidFill>
                  <a:srgbClr val="002060"/>
                </a:solidFill>
                <a:latin typeface="+mn-lt"/>
              </a:rPr>
            </a:br>
            <a:r>
              <a:rPr lang="ru-RU" sz="2000" b="1" dirty="0">
                <a:solidFill>
                  <a:srgbClr val="002060"/>
                </a:solidFill>
                <a:latin typeface="+mn-lt"/>
              </a:rPr>
              <a:t> Подраздел «ТО» </a:t>
            </a:r>
          </a:p>
        </p:txBody>
      </p:sp>
      <p:pic>
        <p:nvPicPr>
          <p:cNvPr id="28" name="Объект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9"/>
          <a:stretch/>
        </p:blipFill>
        <p:spPr>
          <a:xfrm>
            <a:off x="5600582" y="4529119"/>
            <a:ext cx="4420528" cy="2657528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584F2C9-A6E3-432D-8A16-7B45590B17B1}"/>
              </a:ext>
            </a:extLst>
          </p:cNvPr>
          <p:cNvSpPr/>
          <p:nvPr/>
        </p:nvSpPr>
        <p:spPr>
          <a:xfrm>
            <a:off x="5404271" y="876953"/>
            <a:ext cx="4813150" cy="2839979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584F2C9-A6E3-432D-8A16-7B45590B17B1}"/>
              </a:ext>
            </a:extLst>
          </p:cNvPr>
          <p:cNvSpPr/>
          <p:nvPr/>
        </p:nvSpPr>
        <p:spPr>
          <a:xfrm>
            <a:off x="330134" y="4445101"/>
            <a:ext cx="4813150" cy="2839979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584F2C9-A6E3-432D-8A16-7B45590B17B1}"/>
              </a:ext>
            </a:extLst>
          </p:cNvPr>
          <p:cNvSpPr/>
          <p:nvPr/>
        </p:nvSpPr>
        <p:spPr>
          <a:xfrm>
            <a:off x="5404271" y="4445101"/>
            <a:ext cx="4813150" cy="2839979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579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CEDAD4-142D-4F96-B031-A2E05470752C}"/>
              </a:ext>
            </a:extLst>
          </p:cNvPr>
          <p:cNvSpPr/>
          <p:nvPr/>
        </p:nvSpPr>
        <p:spPr>
          <a:xfrm>
            <a:off x="340668" y="1064446"/>
            <a:ext cx="4444630" cy="2788039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9894" y="-1573694"/>
            <a:ext cx="4920651" cy="28641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1800" dirty="0"/>
            </a:br>
            <a:r>
              <a:rPr lang="ru-RU" sz="2000" b="1" dirty="0">
                <a:solidFill>
                  <a:srgbClr val="002060"/>
                </a:solidFill>
                <a:latin typeface="+mn-lt"/>
              </a:rPr>
              <a:t>Установка тарифов на техническое обслуживание</a:t>
            </a:r>
            <a:br>
              <a:rPr lang="ru-RU" sz="2200" dirty="0">
                <a:latin typeface="+mn-lt"/>
              </a:rPr>
            </a:br>
            <a:endParaRPr lang="ru-RU" sz="2200" dirty="0">
              <a:latin typeface="+mn-lt"/>
            </a:endParaRPr>
          </a:p>
        </p:txBody>
      </p:sp>
      <p:pic>
        <p:nvPicPr>
          <p:cNvPr id="6" name="Объект 5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954" y="1136636"/>
            <a:ext cx="4280469" cy="25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62844" y="3938273"/>
            <a:ext cx="452245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2060"/>
                </a:solidFill>
              </a:rPr>
              <a:t>Тарифы на каждый вид услуг по ТО рассчитываются исходя из ее особенностей ,связанных с трудозатратами, сложностью оборудования, частотой эксплуатации, и других. Вот эти особенности и необходимо указать для каждого вида работ, который будет производиться на лифтах.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Все виды работ хранятся в справочнике «Виды работ ТО, АВР» . Для каждого вида работ необходимо указать количество выполняемых работ в год, а так же определить должна ли по данному виду работ уменьшаться стоимость  при простоях оборудования.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Флаг «Входит в ТО» и «Входит в частичное ТО» отражают отношение данного вида работ к двум группам работ: полному ТО и частичному ТО.  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64981" y="132418"/>
            <a:ext cx="6270692" cy="563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Создание документа «Прейскурант на ТО»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694" y="1328833"/>
            <a:ext cx="4100632" cy="225926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324059" y="3917857"/>
            <a:ext cx="4752535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2060"/>
                </a:solidFill>
              </a:rPr>
              <a:t>Далее заполняется левая таблица. При нажатии на кнопку «Добавить» (INSERT) создается новая строка. В строке заполняются все поля: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•Код строки – текстовое поле для определения порядка вывода строк на печать. 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•Вид тарифа – заполняем значением вида работы из справочника. Обязательно к заполнению.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•Услуга – заполняется из справочника «Номенклатура». Поле необязательно для заполнения. Однако к нему привязаны параметры «Ставка НДС» для данного вида работ и «Номенклатурная группа» для данного вида работ. Если поле будет не заполнено, то в дальнейшем при формировании актов на ТО эти параметры необходимо будет указывать вручную.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•Цена – заполняется значением месячной стоимости данного вида работ без НДС. Обязательно для заполнения.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•Цена 1 </a:t>
            </a:r>
            <a:r>
              <a:rPr lang="ru-RU" sz="1200" dirty="0" err="1">
                <a:solidFill>
                  <a:srgbClr val="002060"/>
                </a:solidFill>
              </a:rPr>
              <a:t>эт</a:t>
            </a:r>
            <a:r>
              <a:rPr lang="ru-RU" sz="1200" dirty="0">
                <a:solidFill>
                  <a:srgbClr val="002060"/>
                </a:solidFill>
              </a:rPr>
              <a:t>. – Месячная стоимость одного дополнительного этажа или сигнала связи (если вид услуги ТО связи). 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•Описание – Текстовое дополнение-расшифровка данной строки. Необязательно для заполнения.</a:t>
            </a:r>
          </a:p>
          <a:p>
            <a:pPr algn="just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6CEDAD4-142D-4F96-B031-A2E05470752C}"/>
              </a:ext>
            </a:extLst>
          </p:cNvPr>
          <p:cNvSpPr/>
          <p:nvPr/>
        </p:nvSpPr>
        <p:spPr>
          <a:xfrm>
            <a:off x="5479891" y="1041395"/>
            <a:ext cx="4444630" cy="2788039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384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F7A996CC-6AD1-48E0-BE03-DBD69B916B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257239"/>
              </p:ext>
            </p:extLst>
          </p:nvPr>
        </p:nvGraphicFramePr>
        <p:xfrm>
          <a:off x="282863" y="1423025"/>
          <a:ext cx="9873672" cy="2192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2582">
                  <a:extLst>
                    <a:ext uri="{9D8B030D-6E8A-4147-A177-3AD203B41FA5}">
                      <a16:colId xmlns:a16="http://schemas.microsoft.com/office/drawing/2014/main" val="669348254"/>
                    </a:ext>
                  </a:extLst>
                </a:gridCol>
                <a:gridCol w="1801090">
                  <a:extLst>
                    <a:ext uri="{9D8B030D-6E8A-4147-A177-3AD203B41FA5}">
                      <a16:colId xmlns:a16="http://schemas.microsoft.com/office/drawing/2014/main" val="2470788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Наименование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B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Стоимость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2B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353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err="1"/>
                        <a:t>ЭлитСофт</a:t>
                      </a:r>
                      <a:r>
                        <a:rPr lang="ru-RU" sz="2000" dirty="0"/>
                        <a:t>. Управление лифтовым хозяйством» </a:t>
                      </a:r>
                    </a:p>
                    <a:p>
                      <a:pPr algn="just"/>
                      <a:r>
                        <a:rPr lang="ru-RU" sz="2000" dirty="0"/>
                        <a:t>на базе 1С Предприятие 2.1  «Бухгалтерия для Беларуси» 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15 120.00 </a:t>
                      </a:r>
                      <a:r>
                        <a:rPr lang="ru-RU" sz="2000" dirty="0" err="1"/>
                        <a:t>руб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281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1С: Предприятие 8. Клиентская лицензия на 1 рабочее место. Электронная поставка для Беларуси.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1A2B67"/>
                          </a:solidFill>
                        </a:rPr>
                        <a:t>261.00</a:t>
                      </a:r>
                      <a:r>
                        <a:rPr lang="ru-RU" baseline="0" dirty="0">
                          <a:solidFill>
                            <a:srgbClr val="1A2B67"/>
                          </a:solidFill>
                        </a:rPr>
                        <a:t> </a:t>
                      </a:r>
                      <a:r>
                        <a:rPr lang="ru-RU" baseline="0" dirty="0" err="1">
                          <a:solidFill>
                            <a:srgbClr val="1A2B67"/>
                          </a:solidFill>
                        </a:rPr>
                        <a:t>руб</a:t>
                      </a:r>
                      <a:endParaRPr lang="ru-RU" dirty="0">
                        <a:solidFill>
                          <a:srgbClr val="1A2B6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271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Комплект поддержки на  1 регистрационный номер на 365 суток 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1A2B67"/>
                          </a:solidFill>
                        </a:rPr>
                        <a:t>375.95 руб.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844365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350EAC5-44DA-44E0-BA44-CB90EE99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0" t="54181" r="7574"/>
          <a:stretch/>
        </p:blipFill>
        <p:spPr>
          <a:xfrm rot="10800000">
            <a:off x="0" y="6272419"/>
            <a:ext cx="1764739" cy="12957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C5461A-3A17-4DAE-AAD4-DAD0BEDB10D7}"/>
              </a:ext>
            </a:extLst>
          </p:cNvPr>
          <p:cNvSpPr txBox="1"/>
          <p:nvPr/>
        </p:nvSpPr>
        <p:spPr>
          <a:xfrm>
            <a:off x="270576" y="5540061"/>
            <a:ext cx="5176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1A2B67"/>
                </a:solidFill>
              </a:rPr>
              <a:t>Стоимость указана без НДС согласно ст.326 п.1 пп.1.1.2 Особенной части Налогового кодекса Республики Беларусь.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617734" y="522517"/>
            <a:ext cx="6779096" cy="3978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2060"/>
                </a:solidFill>
                <a:latin typeface="+mn-lt"/>
              </a:rPr>
              <a:t>СТОИМОСТЬ ПРОГРАММНОГО ПРОДУКТА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955" y="3615172"/>
            <a:ext cx="4245973" cy="424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12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40697D-293B-46B2-A35A-0BE922FD9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0439400" cy="75596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07A175-B928-4F70-A5C3-F9403E22AB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48" y="1378601"/>
            <a:ext cx="3540781" cy="50080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669AB6-81F0-40D4-A6F3-C8821D8B1A57}"/>
              </a:ext>
            </a:extLst>
          </p:cNvPr>
          <p:cNvSpPr txBox="1"/>
          <p:nvPr/>
        </p:nvSpPr>
        <p:spPr>
          <a:xfrm>
            <a:off x="95582" y="220803"/>
            <a:ext cx="10248234" cy="56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82" dirty="0">
                <a:solidFill>
                  <a:srgbClr val="1A2B67"/>
                </a:solidFill>
                <a:latin typeface="Acherus Feral Bold" pitchFamily="50" charset="0"/>
              </a:rPr>
              <a:t>НАШИ СЕРТИФИКАТЫ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C6B0C7-0F65-476E-943C-42BC2E01A4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1176"/>
          <a:stretch/>
        </p:blipFill>
        <p:spPr>
          <a:xfrm>
            <a:off x="95582" y="1378603"/>
            <a:ext cx="3519875" cy="50080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E92027-C616-40B1-8983-F30B076320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19" y="1378601"/>
            <a:ext cx="3540780" cy="50080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064272-CBB5-4BB6-B635-039EF40615F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78601"/>
            <a:ext cx="3540781" cy="50080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4C707E-760D-4E5F-9641-941AC2F3918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627" y="1378599"/>
            <a:ext cx="3508653" cy="50059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F7654C-EF22-49F8-B5A6-433F463DAF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148" y="1378599"/>
            <a:ext cx="3539252" cy="500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58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40697D-293B-46B2-A35A-0BE922FD9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0439400" cy="75596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07A175-B928-4F70-A5C3-F9403E22AB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48" y="1378601"/>
            <a:ext cx="3540781" cy="50080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669AB6-81F0-40D4-A6F3-C8821D8B1A57}"/>
              </a:ext>
            </a:extLst>
          </p:cNvPr>
          <p:cNvSpPr txBox="1"/>
          <p:nvPr/>
        </p:nvSpPr>
        <p:spPr>
          <a:xfrm>
            <a:off x="95582" y="220803"/>
            <a:ext cx="10248234" cy="56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82" dirty="0">
                <a:solidFill>
                  <a:srgbClr val="1A2B67"/>
                </a:solidFill>
                <a:latin typeface="Acherus Feral Bold" pitchFamily="50" charset="0"/>
              </a:rPr>
              <a:t>НАШИ СЕРТИФИКАТЫ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C6B0C7-0F65-476E-943C-42BC2E01A4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1176"/>
          <a:stretch/>
        </p:blipFill>
        <p:spPr>
          <a:xfrm>
            <a:off x="95582" y="1378603"/>
            <a:ext cx="3519875" cy="50080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E92027-C616-40B1-8983-F30B076320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19" y="1378601"/>
            <a:ext cx="3540780" cy="500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12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924509-AFDD-4464-9B8F-257E3FD26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t="17933" r="12851" b="10541"/>
          <a:stretch/>
        </p:blipFill>
        <p:spPr>
          <a:xfrm flipH="1" flipV="1">
            <a:off x="-1" y="-1"/>
            <a:ext cx="10439398" cy="75596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E77348-044F-4319-9B8C-056EACF11FE8}"/>
              </a:ext>
            </a:extLst>
          </p:cNvPr>
          <p:cNvSpPr txBox="1"/>
          <p:nvPr/>
        </p:nvSpPr>
        <p:spPr>
          <a:xfrm>
            <a:off x="133350" y="71331"/>
            <a:ext cx="2623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A2B67"/>
                </a:solidFill>
              </a:rPr>
              <a:t>ОТЗЫВ</a:t>
            </a:r>
            <a:endParaRPr lang="en-US" sz="2400" b="1" dirty="0">
              <a:solidFill>
                <a:srgbClr val="1A2B67"/>
              </a:solidFill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D84AAC7D-7A34-48D0-BD34-6A727DD5CBD7}"/>
              </a:ext>
            </a:extLst>
          </p:cNvPr>
          <p:cNvCxnSpPr>
            <a:cxnSpLocks/>
          </p:cNvCxnSpPr>
          <p:nvPr/>
        </p:nvCxnSpPr>
        <p:spPr>
          <a:xfrm>
            <a:off x="-596" y="532996"/>
            <a:ext cx="10439396" cy="0"/>
          </a:xfrm>
          <a:prstGeom prst="straightConnector1">
            <a:avLst/>
          </a:prstGeom>
          <a:ln w="19050">
            <a:solidFill>
              <a:srgbClr val="1A2B67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FE1962-B3B6-4590-9954-5F0252698E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t="4485" r="3767" b="6048"/>
          <a:stretch/>
        </p:blipFill>
        <p:spPr>
          <a:xfrm>
            <a:off x="585018" y="771133"/>
            <a:ext cx="4488681" cy="65356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B9D93A-922A-46A5-91D4-0D7D7AE949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/>
          <a:stretch/>
        </p:blipFill>
        <p:spPr>
          <a:xfrm>
            <a:off x="5602478" y="771133"/>
            <a:ext cx="4308140" cy="65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39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924509-AFDD-4464-9B8F-257E3FD26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t="17933" r="12851" b="10541"/>
          <a:stretch/>
        </p:blipFill>
        <p:spPr>
          <a:xfrm flipH="1" flipV="1">
            <a:off x="-1" y="-1"/>
            <a:ext cx="10439398" cy="75596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E77348-044F-4319-9B8C-056EACF11FE8}"/>
              </a:ext>
            </a:extLst>
          </p:cNvPr>
          <p:cNvSpPr txBox="1"/>
          <p:nvPr/>
        </p:nvSpPr>
        <p:spPr>
          <a:xfrm>
            <a:off x="133350" y="71331"/>
            <a:ext cx="2623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A2B67"/>
                </a:solidFill>
              </a:rPr>
              <a:t>ОТЗЫВ</a:t>
            </a:r>
            <a:endParaRPr lang="en-US" sz="2400" b="1" dirty="0">
              <a:solidFill>
                <a:srgbClr val="1A2B67"/>
              </a:solidFill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D84AAC7D-7A34-48D0-BD34-6A727DD5CBD7}"/>
              </a:ext>
            </a:extLst>
          </p:cNvPr>
          <p:cNvCxnSpPr>
            <a:cxnSpLocks/>
          </p:cNvCxnSpPr>
          <p:nvPr/>
        </p:nvCxnSpPr>
        <p:spPr>
          <a:xfrm>
            <a:off x="-596" y="532996"/>
            <a:ext cx="10439396" cy="0"/>
          </a:xfrm>
          <a:prstGeom prst="straightConnector1">
            <a:avLst/>
          </a:prstGeom>
          <a:ln w="19050">
            <a:solidFill>
              <a:srgbClr val="1A2B67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FE1962-B3B6-4590-9954-5F0252698E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t="4485" r="3767" b="6048"/>
          <a:stretch/>
        </p:blipFill>
        <p:spPr>
          <a:xfrm>
            <a:off x="585018" y="771133"/>
            <a:ext cx="4488681" cy="65356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B9D93A-922A-46A5-91D4-0D7D7AE949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/>
          <a:stretch/>
        </p:blipFill>
        <p:spPr>
          <a:xfrm>
            <a:off x="5602478" y="771133"/>
            <a:ext cx="4308140" cy="65356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2B8D96-6DD3-41F1-BC11-687F80D0F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9" y="769352"/>
            <a:ext cx="4634682" cy="65539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9E0D80-5053-42FA-8842-FBC968A08A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393" y="768693"/>
            <a:ext cx="4634682" cy="655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86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924509-AFDD-4464-9B8F-257E3FD26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t="17933" r="12851" b="10541"/>
          <a:stretch/>
        </p:blipFill>
        <p:spPr>
          <a:xfrm flipH="1" flipV="1">
            <a:off x="-1" y="-1"/>
            <a:ext cx="10439398" cy="75596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E77348-044F-4319-9B8C-056EACF11FE8}"/>
              </a:ext>
            </a:extLst>
          </p:cNvPr>
          <p:cNvSpPr txBox="1"/>
          <p:nvPr/>
        </p:nvSpPr>
        <p:spPr>
          <a:xfrm>
            <a:off x="133350" y="71331"/>
            <a:ext cx="2623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A2B67"/>
                </a:solidFill>
              </a:rPr>
              <a:t>ОТЗЫВ</a:t>
            </a:r>
            <a:endParaRPr lang="en-US" sz="2400" b="1" dirty="0">
              <a:solidFill>
                <a:srgbClr val="1A2B67"/>
              </a:solidFill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D84AAC7D-7A34-48D0-BD34-6A727DD5CBD7}"/>
              </a:ext>
            </a:extLst>
          </p:cNvPr>
          <p:cNvCxnSpPr>
            <a:cxnSpLocks/>
          </p:cNvCxnSpPr>
          <p:nvPr/>
        </p:nvCxnSpPr>
        <p:spPr>
          <a:xfrm>
            <a:off x="-596" y="532996"/>
            <a:ext cx="10439396" cy="0"/>
          </a:xfrm>
          <a:prstGeom prst="straightConnector1">
            <a:avLst/>
          </a:prstGeom>
          <a:ln w="19050">
            <a:solidFill>
              <a:srgbClr val="1A2B67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FE1962-B3B6-4590-9954-5F0252698E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t="4485" r="3767" b="6048"/>
          <a:stretch/>
        </p:blipFill>
        <p:spPr>
          <a:xfrm>
            <a:off x="585018" y="771133"/>
            <a:ext cx="4488681" cy="65356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B9D93A-922A-46A5-91D4-0D7D7AE949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/>
          <a:stretch/>
        </p:blipFill>
        <p:spPr>
          <a:xfrm>
            <a:off x="5602478" y="771133"/>
            <a:ext cx="4308140" cy="65356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2B8D96-6DD3-41F1-BC11-687F80D0F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9" y="769352"/>
            <a:ext cx="4634682" cy="65539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9E0D80-5053-42FA-8842-FBC968A08A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393" y="768693"/>
            <a:ext cx="4634682" cy="65552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F49890-A9B7-4D40-BE80-DBEE5947F3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9" y="768692"/>
            <a:ext cx="4636841" cy="655701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25E922-E3F8-46F8-BF02-0953F2481B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17" y="768692"/>
            <a:ext cx="4620658" cy="653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3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924509-AFDD-4464-9B8F-257E3FD26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t="17933" r="12851" b="10541"/>
          <a:stretch/>
        </p:blipFill>
        <p:spPr>
          <a:xfrm flipH="1" flipV="1">
            <a:off x="-1" y="-1"/>
            <a:ext cx="10439398" cy="75596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E77348-044F-4319-9B8C-056EACF11FE8}"/>
              </a:ext>
            </a:extLst>
          </p:cNvPr>
          <p:cNvSpPr txBox="1"/>
          <p:nvPr/>
        </p:nvSpPr>
        <p:spPr>
          <a:xfrm>
            <a:off x="133350" y="71331"/>
            <a:ext cx="2623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A2B67"/>
                </a:solidFill>
              </a:rPr>
              <a:t>ОТЗЫВ</a:t>
            </a:r>
            <a:endParaRPr lang="en-US" sz="2400" b="1" dirty="0">
              <a:solidFill>
                <a:srgbClr val="1A2B67"/>
              </a:solidFill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D84AAC7D-7A34-48D0-BD34-6A727DD5CBD7}"/>
              </a:ext>
            </a:extLst>
          </p:cNvPr>
          <p:cNvCxnSpPr>
            <a:cxnSpLocks/>
          </p:cNvCxnSpPr>
          <p:nvPr/>
        </p:nvCxnSpPr>
        <p:spPr>
          <a:xfrm>
            <a:off x="-596" y="532996"/>
            <a:ext cx="10439396" cy="0"/>
          </a:xfrm>
          <a:prstGeom prst="straightConnector1">
            <a:avLst/>
          </a:prstGeom>
          <a:ln w="19050">
            <a:solidFill>
              <a:srgbClr val="1A2B67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76CBBE-1575-43DD-B3D8-376B3EF170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" y="1487065"/>
            <a:ext cx="3376808" cy="47751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E7DB2D-E9ED-47C0-B2A1-797EB157CF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98" y="1487066"/>
            <a:ext cx="3376807" cy="47751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19398D-4CC0-49DD-BC7A-C533E02980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47" y="1487063"/>
            <a:ext cx="3376809" cy="477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924509-AFDD-4464-9B8F-257E3FD26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t="17933" r="12851" b="10541"/>
          <a:stretch/>
        </p:blipFill>
        <p:spPr>
          <a:xfrm flipH="1" flipV="1">
            <a:off x="-1" y="-1"/>
            <a:ext cx="10439398" cy="75596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E77348-044F-4319-9B8C-056EACF11FE8}"/>
              </a:ext>
            </a:extLst>
          </p:cNvPr>
          <p:cNvSpPr txBox="1"/>
          <p:nvPr/>
        </p:nvSpPr>
        <p:spPr>
          <a:xfrm>
            <a:off x="133350" y="71331"/>
            <a:ext cx="2623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A2B67"/>
                </a:solidFill>
              </a:rPr>
              <a:t>ОТЗЫВ</a:t>
            </a:r>
            <a:endParaRPr lang="en-US" sz="2400" b="1" dirty="0">
              <a:solidFill>
                <a:srgbClr val="1A2B67"/>
              </a:solidFill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D84AAC7D-7A34-48D0-BD34-6A727DD5CBD7}"/>
              </a:ext>
            </a:extLst>
          </p:cNvPr>
          <p:cNvCxnSpPr>
            <a:cxnSpLocks/>
          </p:cNvCxnSpPr>
          <p:nvPr/>
        </p:nvCxnSpPr>
        <p:spPr>
          <a:xfrm>
            <a:off x="-596" y="532996"/>
            <a:ext cx="10439396" cy="0"/>
          </a:xfrm>
          <a:prstGeom prst="straightConnector1">
            <a:avLst/>
          </a:prstGeom>
          <a:ln w="19050">
            <a:solidFill>
              <a:srgbClr val="1A2B67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76CBBE-1575-43DD-B3D8-376B3EF170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" y="1487065"/>
            <a:ext cx="3376808" cy="47751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E7DB2D-E9ED-47C0-B2A1-797EB157CF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98" y="1487066"/>
            <a:ext cx="3376807" cy="47751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19398D-4CC0-49DD-BC7A-C533E02980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47" y="1487063"/>
            <a:ext cx="3376809" cy="47751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FE6942-3EFD-4B92-83EE-3872AA979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06" y="1487064"/>
            <a:ext cx="3377572" cy="47751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AB54CE-DE2C-406E-B3E2-798179979D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4756" y="1487063"/>
            <a:ext cx="3381626" cy="47751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CFC7ED-14FF-4D7B-B492-0C38C88AFB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060" y="1487062"/>
            <a:ext cx="3376807" cy="477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88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16B5092-E6DC-4278-AAE3-50F4AA8F52C2}"/>
              </a:ext>
            </a:extLst>
          </p:cNvPr>
          <p:cNvSpPr/>
          <p:nvPr/>
        </p:nvSpPr>
        <p:spPr>
          <a:xfrm flipH="1">
            <a:off x="0" y="1"/>
            <a:ext cx="10439400" cy="7559674"/>
          </a:xfrm>
          <a:prstGeom prst="rect">
            <a:avLst/>
          </a:prstGeom>
          <a:gradFill flip="none" rotWithShape="1">
            <a:gsLst>
              <a:gs pos="50000">
                <a:srgbClr val="C6ECF9"/>
              </a:gs>
              <a:gs pos="0">
                <a:srgbClr val="8CD8F2"/>
              </a:gs>
              <a:gs pos="100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5317916" y="1667026"/>
            <a:ext cx="5174323" cy="1513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24" dirty="0">
                <a:solidFill>
                  <a:srgbClr val="1A2B67"/>
                </a:solidFill>
                <a:latin typeface="Acherus Feral Bold" pitchFamily="50" charset="0"/>
              </a:rPr>
              <a:t>КЛЮЧЕВЫЕ КОМПЕТЕНЦИИ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607A5C-3F67-4E35-B048-758E338CD3B2}"/>
              </a:ext>
            </a:extLst>
          </p:cNvPr>
          <p:cNvSpPr txBox="1"/>
          <p:nvPr/>
        </p:nvSpPr>
        <p:spPr>
          <a:xfrm>
            <a:off x="5495949" y="3314873"/>
            <a:ext cx="5174323" cy="222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1542" dirty="0">
                <a:solidFill>
                  <a:srgbClr val="1A2B67"/>
                </a:solidFill>
                <a:latin typeface="Acherus Feral Light" pitchFamily="50" charset="0"/>
              </a:rPr>
              <a:t>Бизнес-анализ</a:t>
            </a:r>
          </a:p>
          <a:p>
            <a:pPr>
              <a:buSzPct val="90000"/>
            </a:pPr>
            <a:r>
              <a:rPr lang="ru-RU" sz="1542" dirty="0">
                <a:solidFill>
                  <a:srgbClr val="1A2B67"/>
                </a:solidFill>
                <a:latin typeface="Acherus Feral Light" pitchFamily="50" charset="0"/>
              </a:rPr>
              <a:t>Разработка и внедрение </a:t>
            </a:r>
            <a:r>
              <a:rPr lang="en-US" sz="1542" dirty="0">
                <a:solidFill>
                  <a:srgbClr val="1A2B67"/>
                </a:solidFill>
                <a:latin typeface="Acherus Feral Light" pitchFamily="50" charset="0"/>
              </a:rPr>
              <a:t>ERP</a:t>
            </a:r>
            <a:r>
              <a:rPr lang="ru-RU" sz="1542" dirty="0">
                <a:solidFill>
                  <a:srgbClr val="1A2B67"/>
                </a:solidFill>
                <a:latin typeface="Acherus Feral Light" pitchFamily="50" charset="0"/>
              </a:rPr>
              <a:t>-систем</a:t>
            </a:r>
          </a:p>
          <a:p>
            <a:pPr>
              <a:buSzPct val="90000"/>
            </a:pPr>
            <a:r>
              <a:rPr lang="ru-RU" sz="1542" dirty="0">
                <a:solidFill>
                  <a:srgbClr val="1A2B67"/>
                </a:solidFill>
                <a:latin typeface="Acherus Feral Light" pitchFamily="50" charset="0"/>
              </a:rPr>
              <a:t>Проектирование и разработка сложных высоконагруженных систем автоматизации бизнес-процессов на платформе 1С </a:t>
            </a:r>
          </a:p>
          <a:p>
            <a:pPr>
              <a:buSzPct val="90000"/>
            </a:pPr>
            <a:r>
              <a:rPr lang="ru-RU" sz="1542" dirty="0">
                <a:solidFill>
                  <a:srgbClr val="1A2B67"/>
                </a:solidFill>
                <a:latin typeface="Acherus Feral Light" pitchFamily="50" charset="0"/>
              </a:rPr>
              <a:t>Внедрение систем автоматизации бизнес-процессов на платформе 1С </a:t>
            </a:r>
          </a:p>
          <a:p>
            <a:pPr>
              <a:buSzPct val="90000"/>
            </a:pPr>
            <a:r>
              <a:rPr lang="ru-RU" sz="1542" dirty="0">
                <a:solidFill>
                  <a:srgbClr val="1A2B67"/>
                </a:solidFill>
                <a:latin typeface="Acherus Feral Light" pitchFamily="50" charset="0"/>
              </a:rPr>
              <a:t>Оптимизация производительности высоконагруженных систем на платформе 1С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317DB08-6E13-4857-A246-E529A57FE3A3}"/>
              </a:ext>
            </a:extLst>
          </p:cNvPr>
          <p:cNvGrpSpPr/>
          <p:nvPr/>
        </p:nvGrpSpPr>
        <p:grpSpPr>
          <a:xfrm>
            <a:off x="5447061" y="3452005"/>
            <a:ext cx="56040" cy="1705261"/>
            <a:chOff x="5447061" y="3452005"/>
            <a:chExt cx="56040" cy="1705261"/>
          </a:xfrm>
          <a:solidFill>
            <a:srgbClr val="1A2B67"/>
          </a:solidFill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E32160C0-F4D8-4709-8C75-6846DFFC810B}"/>
                </a:ext>
              </a:extLst>
            </p:cNvPr>
            <p:cNvSpPr/>
            <p:nvPr/>
          </p:nvSpPr>
          <p:spPr>
            <a:xfrm>
              <a:off x="5447061" y="3452005"/>
              <a:ext cx="52837" cy="52837"/>
            </a:xfrm>
            <a:prstGeom prst="ellipse">
              <a:avLst/>
            </a:prstGeom>
            <a:grpFill/>
            <a:ln>
              <a:solidFill>
                <a:srgbClr val="1A2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42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515316E0-B012-433A-BB80-09F918AD8A87}"/>
                </a:ext>
              </a:extLst>
            </p:cNvPr>
            <p:cNvSpPr/>
            <p:nvPr/>
          </p:nvSpPr>
          <p:spPr>
            <a:xfrm>
              <a:off x="5450264" y="3681755"/>
              <a:ext cx="52837" cy="52837"/>
            </a:xfrm>
            <a:prstGeom prst="ellipse">
              <a:avLst/>
            </a:prstGeom>
            <a:grpFill/>
            <a:ln>
              <a:solidFill>
                <a:srgbClr val="1A2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42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AEE5A1DE-7540-4113-986C-DC07ED60426E}"/>
                </a:ext>
              </a:extLst>
            </p:cNvPr>
            <p:cNvSpPr/>
            <p:nvPr/>
          </p:nvSpPr>
          <p:spPr>
            <a:xfrm>
              <a:off x="5450264" y="3931027"/>
              <a:ext cx="52837" cy="52837"/>
            </a:xfrm>
            <a:prstGeom prst="ellipse">
              <a:avLst/>
            </a:prstGeom>
            <a:grpFill/>
            <a:ln>
              <a:solidFill>
                <a:srgbClr val="1A2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42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0D84842F-BEAF-48C0-B041-F04AD5D6D234}"/>
                </a:ext>
              </a:extLst>
            </p:cNvPr>
            <p:cNvSpPr/>
            <p:nvPr/>
          </p:nvSpPr>
          <p:spPr>
            <a:xfrm>
              <a:off x="5450264" y="4632603"/>
              <a:ext cx="52837" cy="52837"/>
            </a:xfrm>
            <a:prstGeom prst="ellipse">
              <a:avLst/>
            </a:prstGeom>
            <a:grpFill/>
            <a:ln>
              <a:solidFill>
                <a:srgbClr val="1A2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42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73C75FA9-A9C1-47E3-8D18-87A9510875C3}"/>
                </a:ext>
              </a:extLst>
            </p:cNvPr>
            <p:cNvSpPr/>
            <p:nvPr/>
          </p:nvSpPr>
          <p:spPr>
            <a:xfrm>
              <a:off x="5450264" y="5104429"/>
              <a:ext cx="52837" cy="52837"/>
            </a:xfrm>
            <a:prstGeom prst="ellipse">
              <a:avLst/>
            </a:prstGeom>
            <a:grpFill/>
            <a:ln>
              <a:solidFill>
                <a:srgbClr val="1A2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42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C58ABE-6CCA-483F-935A-EB6DAC83CC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0" t="54181" r="7574"/>
          <a:stretch/>
        </p:blipFill>
        <p:spPr>
          <a:xfrm>
            <a:off x="8674661" y="0"/>
            <a:ext cx="1764739" cy="12957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3DDFC0-053C-4C57-ADB5-0D7D971DCE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5"/>
          <a:stretch/>
        </p:blipFill>
        <p:spPr>
          <a:xfrm>
            <a:off x="0" y="307152"/>
            <a:ext cx="5422617" cy="69453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42B91D-0F93-4FB8-8F95-B20BA7F2A6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0"/>
          <a:stretch/>
        </p:blipFill>
        <p:spPr>
          <a:xfrm>
            <a:off x="0" y="653867"/>
            <a:ext cx="5317916" cy="625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7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01D8B23-0B0C-4417-8F13-4F81913B0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0439400" cy="755967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FEFF6F-CE27-4CFE-AB17-C97E2BC5B0C2}"/>
              </a:ext>
            </a:extLst>
          </p:cNvPr>
          <p:cNvSpPr/>
          <p:nvPr/>
        </p:nvSpPr>
        <p:spPr>
          <a:xfrm>
            <a:off x="81080" y="150115"/>
            <a:ext cx="10135842" cy="7259444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95582" y="318563"/>
            <a:ext cx="10248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1A2B67"/>
                </a:solidFill>
                <a:latin typeface="Acherus Feral Bold" pitchFamily="50" charset="0"/>
              </a:rPr>
              <a:t>КЛЮЧЕВЫЕ ПАРТНЕРЫ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811741-7870-4D95-ACA2-A3190BF63A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004" y="5113983"/>
            <a:ext cx="2050962" cy="7844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D9F4B5F-DEC9-4FA9-A1AC-8965429885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07" y="2297753"/>
            <a:ext cx="2741618" cy="29316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5757EF-CEE1-4774-AF3F-1EDD8F2A20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21" y="5209221"/>
            <a:ext cx="1524016" cy="13770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A067CCF-ACD8-4351-ADF0-BBA124B613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4" b="29151"/>
          <a:stretch/>
        </p:blipFill>
        <p:spPr>
          <a:xfrm>
            <a:off x="7285322" y="1250345"/>
            <a:ext cx="3058494" cy="7771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E59F78-7B4E-4167-B89E-B0D187D4D1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89" b="41099"/>
          <a:stretch/>
        </p:blipFill>
        <p:spPr>
          <a:xfrm>
            <a:off x="6951628" y="6624801"/>
            <a:ext cx="2981584" cy="50126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D95B316-3B2A-47D0-887E-4BEB71EF285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" t="1" b="-13321"/>
          <a:stretch/>
        </p:blipFill>
        <p:spPr>
          <a:xfrm>
            <a:off x="4126332" y="1468839"/>
            <a:ext cx="3007231" cy="48569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C6BD7FB-5704-4361-BD0A-68E00E0732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557" y="5901349"/>
            <a:ext cx="2050962" cy="153309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4A949CA-2F0C-4667-8B40-9355EB249E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59" y="3870548"/>
            <a:ext cx="1436645" cy="100631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49C7811-D753-42E7-8D2B-1629E85B242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9" y="5331526"/>
            <a:ext cx="1227243" cy="122724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1E3B839-25E0-4766-9CC8-ED1D83A51C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44" y="3966941"/>
            <a:ext cx="1883976" cy="45215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ED989EF-A9F0-4616-8264-4470794B74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7" y="3443513"/>
            <a:ext cx="1504371" cy="145158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B0B4DA-A1EA-4A35-9E39-A32E7210506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059" y="2422028"/>
            <a:ext cx="1101476" cy="122577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64C8CAB-70E2-4011-AE5E-C26A990555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91" y="2135240"/>
            <a:ext cx="3288025" cy="88653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B71A08E-BC2E-4F05-9EC6-9E4D565E98C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18" y="1297324"/>
            <a:ext cx="3558956" cy="7570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E137A0-3A06-48FD-BD24-050AED320E7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42227" r="16371" b="28710"/>
          <a:stretch/>
        </p:blipFill>
        <p:spPr>
          <a:xfrm>
            <a:off x="7422338" y="5403500"/>
            <a:ext cx="2430764" cy="907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C4B801-FDCB-4731-A438-1E804EDF5BE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65" b="37884"/>
          <a:stretch/>
        </p:blipFill>
        <p:spPr>
          <a:xfrm>
            <a:off x="384307" y="2881790"/>
            <a:ext cx="3158084" cy="6238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7E802B-C23F-494F-9BA1-6AE32232872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2" y="4219217"/>
            <a:ext cx="1512788" cy="12272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B8D159-D616-44D0-A21B-A3B2CE192A6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9" b="38897"/>
          <a:stretch/>
        </p:blipFill>
        <p:spPr>
          <a:xfrm>
            <a:off x="4598963" y="4637939"/>
            <a:ext cx="3565071" cy="51837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75AA8AC-FAA8-4435-840A-74F0E7BCE84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9" b="20602"/>
          <a:stretch/>
        </p:blipFill>
        <p:spPr>
          <a:xfrm>
            <a:off x="7131088" y="2131489"/>
            <a:ext cx="1767387" cy="83989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EF25686-6AE8-45BD-9B32-49A73A98E7C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9" b="23868"/>
          <a:stretch/>
        </p:blipFill>
        <p:spPr>
          <a:xfrm>
            <a:off x="1397078" y="3656067"/>
            <a:ext cx="1263238" cy="52503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F3FF5C7-8A5A-4A2E-BDB2-AE835EADB6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2" t="29477" r="28804" b="24152"/>
          <a:stretch/>
        </p:blipFill>
        <p:spPr>
          <a:xfrm>
            <a:off x="4585416" y="3566095"/>
            <a:ext cx="1167882" cy="111018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7C7DB9A-27A2-496B-AF74-372C42DBBCA9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3" b="35028"/>
          <a:stretch/>
        </p:blipFill>
        <p:spPr>
          <a:xfrm>
            <a:off x="4431144" y="2807424"/>
            <a:ext cx="3058495" cy="8118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CAEDB1-8BB0-44EA-A5C6-FD33EE153F28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577" y="3656067"/>
            <a:ext cx="1621059" cy="18045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D3A18F-9416-47B3-AA39-ED4B5152D30F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42" y="6013869"/>
            <a:ext cx="1217152" cy="122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9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1"/>
            <a:ext cx="10439400" cy="7559674"/>
          </a:xfrm>
          <a:prstGeom prst="rect">
            <a:avLst/>
          </a:prstGeom>
          <a:gradFill flip="none" rotWithShape="1">
            <a:gsLst>
              <a:gs pos="50000">
                <a:srgbClr val="C6ECF9"/>
              </a:gs>
              <a:gs pos="0">
                <a:srgbClr val="8CD8F2"/>
              </a:gs>
              <a:gs pos="100000">
                <a:schemeClr val="bg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417164" y="133643"/>
            <a:ext cx="7605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1A2B67"/>
                </a:solidFill>
                <a:latin typeface="Acherus Feral Bold" pitchFamily="50" charset="0"/>
              </a:rPr>
              <a:t>РАБОТАЕМ ПО ВСЕЙ БЕЛАРУСИ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607A5C-3F67-4E35-B048-758E338CD3B2}"/>
              </a:ext>
            </a:extLst>
          </p:cNvPr>
          <p:cNvSpPr txBox="1"/>
          <p:nvPr/>
        </p:nvSpPr>
        <p:spPr>
          <a:xfrm>
            <a:off x="4816842" y="2719456"/>
            <a:ext cx="542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ru-RU" sz="2000" b="1" dirty="0">
                <a:solidFill>
                  <a:srgbClr val="1A2B67"/>
                </a:solidFill>
              </a:rPr>
              <a:t>Официальный партнер фирмы «1С» в Республике Беларусь.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F095-BC0B-48A0-83EB-64F6F96ABC30}"/>
              </a:ext>
            </a:extLst>
          </p:cNvPr>
          <p:cNvSpPr txBox="1"/>
          <p:nvPr/>
        </p:nvSpPr>
        <p:spPr>
          <a:xfrm>
            <a:off x="5423289" y="4420662"/>
            <a:ext cx="50821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ru-RU" sz="2000" dirty="0">
                <a:solidFill>
                  <a:srgbClr val="1A2B67"/>
                </a:solidFill>
              </a:rPr>
              <a:t>Наша компания специализируется на поставке, установке, внедрении и сопровождении автоматизированных систем на основе платформы «1С:Предприятие»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0A97F1-BE55-4D8A-B99B-F56804C07A3C}"/>
              </a:ext>
            </a:extLst>
          </p:cNvPr>
          <p:cNvSpPr txBox="1"/>
          <p:nvPr/>
        </p:nvSpPr>
        <p:spPr>
          <a:xfrm>
            <a:off x="367845" y="6683673"/>
            <a:ext cx="9703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2000" dirty="0">
                <a:solidFill>
                  <a:srgbClr val="1A2B67"/>
                </a:solidFill>
              </a:rPr>
              <a:t>Наша миссия – повышение эффективности бизнеса клиентов за счет использования передовых технологий, профессионализма и нашего опыта автоматизации.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EBC389-6274-4526-9772-B85D61B87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1" y="1836945"/>
            <a:ext cx="5345588" cy="44502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9D8F35-F793-448B-86DD-5E8AA20BEC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164" y="2618507"/>
            <a:ext cx="2115754" cy="1324341"/>
          </a:xfrm>
          <a:prstGeom prst="rect">
            <a:avLst/>
          </a:prstGeom>
          <a:effectLst>
            <a:outerShdw blurRad="50800" dist="63500" dir="23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49E494-C7F7-437F-9CCE-491D37A8C13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325" y="4494680"/>
            <a:ext cx="1130912" cy="707886"/>
          </a:xfrm>
          <a:prstGeom prst="rect">
            <a:avLst/>
          </a:prstGeom>
          <a:effectLst>
            <a:outerShdw blurRad="50800" dist="63500" dir="23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093E5F-A66B-42EA-84CF-C89854285E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617" y="3154999"/>
            <a:ext cx="1130912" cy="707886"/>
          </a:xfrm>
          <a:prstGeom prst="rect">
            <a:avLst/>
          </a:prstGeom>
          <a:effectLst>
            <a:outerShdw blurRad="50800" dist="63500" dir="23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5866B7-E2B0-4ABD-B593-3198B765660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52" y="2011570"/>
            <a:ext cx="1130912" cy="707886"/>
          </a:xfrm>
          <a:prstGeom prst="rect">
            <a:avLst/>
          </a:prstGeom>
          <a:effectLst>
            <a:outerShdw blurRad="50800" dist="63500" dir="23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43A1CF-42BB-4935-A2FB-87477314F56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8" y="3744224"/>
            <a:ext cx="1130912" cy="707886"/>
          </a:xfrm>
          <a:prstGeom prst="rect">
            <a:avLst/>
          </a:prstGeom>
          <a:effectLst>
            <a:outerShdw blurRad="50800" dist="63500" dir="23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FD006A9-DC3B-475D-9C1D-227D317AEB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37" y="4848623"/>
            <a:ext cx="1130912" cy="707886"/>
          </a:xfrm>
          <a:prstGeom prst="rect">
            <a:avLst/>
          </a:prstGeom>
          <a:effectLst>
            <a:outerShdw blurRad="50800" dist="63500" dir="234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0823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CDCEABC-B169-4EF1-AA79-4F8C57496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0439400" cy="7559675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D35A60D-B634-4707-9214-16B315E749C8}"/>
              </a:ext>
            </a:extLst>
          </p:cNvPr>
          <p:cNvSpPr/>
          <p:nvPr/>
        </p:nvSpPr>
        <p:spPr>
          <a:xfrm>
            <a:off x="150699" y="945171"/>
            <a:ext cx="9987060" cy="660393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0AA79-4D66-4198-8CEC-80FEDF0EE6C6}"/>
              </a:ext>
            </a:extLst>
          </p:cNvPr>
          <p:cNvSpPr txBox="1"/>
          <p:nvPr/>
        </p:nvSpPr>
        <p:spPr>
          <a:xfrm>
            <a:off x="191166" y="380648"/>
            <a:ext cx="10248234" cy="56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82" dirty="0">
                <a:solidFill>
                  <a:srgbClr val="1A2B67"/>
                </a:solidFill>
                <a:latin typeface="Acherus Feral Bold" pitchFamily="50" charset="0"/>
              </a:rPr>
              <a:t>SLA</a:t>
            </a:r>
            <a:r>
              <a:rPr lang="ru-RU" sz="3082" dirty="0">
                <a:solidFill>
                  <a:srgbClr val="1A2B67"/>
                </a:solidFill>
                <a:latin typeface="Acherus Feral Bold" pitchFamily="50" charset="0"/>
              </a:rPr>
              <a:t> – СОГЛАШЕНИЕ ОБ УРОВНЕ ОБСЛУЖИВАНИЯ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607A5C-3F67-4E35-B048-758E338CD3B2}"/>
              </a:ext>
            </a:extLst>
          </p:cNvPr>
          <p:cNvSpPr txBox="1"/>
          <p:nvPr/>
        </p:nvSpPr>
        <p:spPr>
          <a:xfrm>
            <a:off x="419528" y="1064794"/>
            <a:ext cx="9600344" cy="353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ru-RU" sz="1713" b="1" dirty="0">
                <a:solidFill>
                  <a:srgbClr val="2B8FCE"/>
                </a:solidFill>
                <a:latin typeface="Acherus Feral Light" pitchFamily="50" charset="0"/>
              </a:rPr>
              <a:t>В НАШЕЙ КОМПАНИИ КАЧЕСТВО НА ПЕРВОМ МЕСТЕ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F9BD1E-5BEC-451B-AB12-48F4A7142493}"/>
              </a:ext>
            </a:extLst>
          </p:cNvPr>
          <p:cNvSpPr/>
          <p:nvPr/>
        </p:nvSpPr>
        <p:spPr>
          <a:xfrm>
            <a:off x="0" y="5819556"/>
            <a:ext cx="10439400" cy="1740119"/>
          </a:xfrm>
          <a:prstGeom prst="rect">
            <a:avLst/>
          </a:prstGeom>
          <a:solidFill>
            <a:srgbClr val="1A2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0A97F1-BE55-4D8A-B99B-F56804C07A3C}"/>
              </a:ext>
            </a:extLst>
          </p:cNvPr>
          <p:cNvSpPr txBox="1"/>
          <p:nvPr/>
        </p:nvSpPr>
        <p:spPr>
          <a:xfrm>
            <a:off x="278161" y="6041736"/>
            <a:ext cx="10074244" cy="1444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SzPct val="90000"/>
            </a:pPr>
            <a:r>
              <a:rPr lang="ru-RU" sz="1758" b="1" dirty="0">
                <a:solidFill>
                  <a:schemeClr val="bg1"/>
                </a:solidFill>
                <a:latin typeface="Acherus Feral Light" pitchFamily="50" charset="0"/>
              </a:rPr>
              <a:t>С каждым клиентом мы заключаем </a:t>
            </a:r>
            <a:r>
              <a:rPr lang="en-US" sz="1758" b="1" dirty="0">
                <a:solidFill>
                  <a:schemeClr val="bg1"/>
                </a:solidFill>
                <a:latin typeface="Acherus Feral Light" pitchFamily="50" charset="0"/>
              </a:rPr>
              <a:t>SLA</a:t>
            </a:r>
            <a:r>
              <a:rPr lang="ru-RU" sz="1758" b="1" dirty="0">
                <a:solidFill>
                  <a:schemeClr val="bg1"/>
                </a:solidFill>
                <a:latin typeface="Acherus Feral Light" pitchFamily="50" charset="0"/>
              </a:rPr>
              <a:t>. </a:t>
            </a:r>
          </a:p>
          <a:p>
            <a:pPr algn="just">
              <a:buSzPct val="90000"/>
            </a:pPr>
            <a:r>
              <a:rPr lang="ru-RU" sz="1758" b="1" dirty="0">
                <a:solidFill>
                  <a:schemeClr val="bg1"/>
                </a:solidFill>
                <a:latin typeface="Acherus Feral Light" pitchFamily="50" charset="0"/>
              </a:rPr>
              <a:t>Задача этого документа – подробно описать наше взаимодействие, что мы делаем для Заказчика, в какие сроки мы должны выполнять свои задачи, как мы должны расставлять приоритеты в работе, и как по итогу отчетного периода измеряется качество нашей работы.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C117F2-ED69-49C6-A2E2-4A66A9C29913}"/>
              </a:ext>
            </a:extLst>
          </p:cNvPr>
          <p:cNvSpPr txBox="1"/>
          <p:nvPr/>
        </p:nvSpPr>
        <p:spPr>
          <a:xfrm>
            <a:off x="278161" y="4304470"/>
            <a:ext cx="2370613" cy="56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ru-RU" sz="1370" b="1" dirty="0">
                <a:solidFill>
                  <a:srgbClr val="1A2B67"/>
                </a:solidFill>
                <a:latin typeface="Acherus Feral Light" pitchFamily="50" charset="0"/>
              </a:rPr>
              <a:t>Срок реакции</a:t>
            </a:r>
          </a:p>
          <a:p>
            <a:pPr algn="ctr">
              <a:buSzPct val="90000"/>
            </a:pPr>
            <a:r>
              <a:rPr lang="ru-RU" sz="1713" b="1" dirty="0">
                <a:solidFill>
                  <a:srgbClr val="1A2B67"/>
                </a:solidFill>
                <a:latin typeface="Acherus Feral Bold" pitchFamily="50" charset="0"/>
              </a:rPr>
              <a:t>от 30 минут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443A0F-7FA6-4825-BDC6-CB404BD549BA}"/>
              </a:ext>
            </a:extLst>
          </p:cNvPr>
          <p:cNvSpPr txBox="1"/>
          <p:nvPr/>
        </p:nvSpPr>
        <p:spPr>
          <a:xfrm>
            <a:off x="2773616" y="4287578"/>
            <a:ext cx="2370613" cy="56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ru-RU" sz="1370" b="1" dirty="0">
                <a:solidFill>
                  <a:srgbClr val="1A2B67"/>
                </a:solidFill>
                <a:latin typeface="Acherus Feral Light" pitchFamily="50" charset="0"/>
              </a:rPr>
              <a:t>Срок выполнения</a:t>
            </a:r>
          </a:p>
          <a:p>
            <a:pPr algn="ctr">
              <a:buSzPct val="90000"/>
            </a:pPr>
            <a:r>
              <a:rPr lang="ru-RU" sz="1713" b="1" dirty="0">
                <a:solidFill>
                  <a:srgbClr val="1A2B67"/>
                </a:solidFill>
                <a:latin typeface="Acherus Feral Bold" pitchFamily="50" charset="0"/>
              </a:rPr>
              <a:t>от 60 минут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A2286A-8A10-426A-8DB4-BD2ABAD3F1B4}"/>
              </a:ext>
            </a:extLst>
          </p:cNvPr>
          <p:cNvSpPr txBox="1"/>
          <p:nvPr/>
        </p:nvSpPr>
        <p:spPr>
          <a:xfrm>
            <a:off x="5016695" y="4286752"/>
            <a:ext cx="2843169" cy="56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ru-RU" sz="1370" b="1" dirty="0">
                <a:solidFill>
                  <a:srgbClr val="1A2B67"/>
                </a:solidFill>
                <a:latin typeface="Acherus Feral Light" pitchFamily="50" charset="0"/>
              </a:rPr>
              <a:t>Гарантия на доработки</a:t>
            </a:r>
          </a:p>
          <a:p>
            <a:pPr algn="ctr">
              <a:buSzPct val="90000"/>
            </a:pPr>
            <a:r>
              <a:rPr lang="ru-RU" sz="1713" b="1" dirty="0">
                <a:solidFill>
                  <a:srgbClr val="1A2B67"/>
                </a:solidFill>
                <a:latin typeface="Acherus Feral Bold" pitchFamily="50" charset="0"/>
              </a:rPr>
              <a:t>от 15 календарных дней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3096CE-C9A3-4261-B1F5-C6BB2796E347}"/>
              </a:ext>
            </a:extLst>
          </p:cNvPr>
          <p:cNvSpPr txBox="1"/>
          <p:nvPr/>
        </p:nvSpPr>
        <p:spPr>
          <a:xfrm>
            <a:off x="7683367" y="4285926"/>
            <a:ext cx="2370613" cy="56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90000"/>
            </a:pPr>
            <a:r>
              <a:rPr lang="ru-RU" sz="1370" b="1" dirty="0">
                <a:solidFill>
                  <a:srgbClr val="1A2B67"/>
                </a:solidFill>
                <a:latin typeface="Acherus Feral Light" pitchFamily="50" charset="0"/>
              </a:rPr>
              <a:t>Оценка клиента</a:t>
            </a:r>
          </a:p>
          <a:p>
            <a:pPr algn="ctr">
              <a:buSzPct val="90000"/>
            </a:pPr>
            <a:r>
              <a:rPr lang="ru-RU" sz="1713" b="1" dirty="0">
                <a:solidFill>
                  <a:srgbClr val="1A2B67"/>
                </a:solidFill>
                <a:latin typeface="Acherus Feral Bold" pitchFamily="50" charset="0"/>
              </a:rPr>
              <a:t>4.9 из 5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04D32F6-0042-4736-9142-038D0B834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3" y="-123292"/>
            <a:ext cx="9671712" cy="605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86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50EB2A-9D70-4C0E-A7DB-EF2270C747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0" t="54181" r="7574"/>
          <a:stretch/>
        </p:blipFill>
        <p:spPr>
          <a:xfrm>
            <a:off x="8674661" y="0"/>
            <a:ext cx="1764739" cy="12957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44178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308421" y="-18910"/>
            <a:ext cx="7822557" cy="6932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2060"/>
                </a:solidFill>
                <a:latin typeface="+mn-lt"/>
              </a:rPr>
              <a:t>ТЕХНИЧЕСКОЕ ОБСЛУЖИВАНИЕ (ТО) </a:t>
            </a:r>
          </a:p>
        </p:txBody>
      </p:sp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1"/>
          <a:stretch/>
        </p:blipFill>
        <p:spPr>
          <a:xfrm>
            <a:off x="1582245" y="1081374"/>
            <a:ext cx="7274908" cy="614362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584F2C9-A6E3-432D-8A16-7B45590B17B1}"/>
              </a:ext>
            </a:extLst>
          </p:cNvPr>
          <p:cNvSpPr/>
          <p:nvPr/>
        </p:nvSpPr>
        <p:spPr>
          <a:xfrm>
            <a:off x="1436914" y="891987"/>
            <a:ext cx="7587343" cy="6466755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059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584F2C9-A6E3-432D-8A16-7B45590B17B1}"/>
              </a:ext>
            </a:extLst>
          </p:cNvPr>
          <p:cNvSpPr/>
          <p:nvPr/>
        </p:nvSpPr>
        <p:spPr>
          <a:xfrm>
            <a:off x="4713514" y="195944"/>
            <a:ext cx="5374039" cy="1730828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36" y="287363"/>
            <a:ext cx="5282815" cy="1431972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0" y="149354"/>
            <a:ext cx="4846905" cy="4001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Документ «Заявки на командировку»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41514" y="647787"/>
            <a:ext cx="43760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</a:rPr>
              <a:t>Заявки на командировки оформляются в подразделениях их начальниками для систематизации процесса оформления приказов на командировки. 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-1256791" y="2242068"/>
            <a:ext cx="6259622" cy="563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	Документ «Остановки оборудования»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514" y="2357528"/>
            <a:ext cx="5335265" cy="19725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513" y="2885150"/>
            <a:ext cx="43760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</a:rPr>
              <a:t>Для отражения остановки оборудования или выезда работников ЛАС на объект, необходимо зайти в разделы «ТО», «АВР» и нажать на ссылку «Остановки оборудования». Откроется список введенных остановок 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2424" y="4797855"/>
            <a:ext cx="4649280" cy="7418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Документ «Расходование материалов» в рамках технического обслуживания</a:t>
            </a:r>
          </a:p>
        </p:txBody>
      </p:sp>
      <p:pic>
        <p:nvPicPr>
          <p:cNvPr id="20" name="Объект 5"/>
          <p:cNvPicPr>
            <a:picLocks noChangeAspect="1"/>
          </p:cNvPicPr>
          <p:nvPr/>
        </p:nvPicPr>
        <p:blipFill rotWithShape="1">
          <a:blip r:embed="rId4"/>
          <a:srcRect b="9514"/>
          <a:stretch/>
        </p:blipFill>
        <p:spPr>
          <a:xfrm>
            <a:off x="4738971" y="4998595"/>
            <a:ext cx="5284348" cy="237155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41512" y="5608175"/>
            <a:ext cx="43760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</a:rPr>
              <a:t>Для отражения расходования материалов в ходе технического обслуживания оборудования необходимо создать документ «Расходование материалов». В шапке документа указывается мастер; склад, с которого расходуются данные материалы; подразделение организации, вид работы, на которую затрачиваются материалы.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584F2C9-A6E3-432D-8A16-7B45590B17B1}"/>
              </a:ext>
            </a:extLst>
          </p:cNvPr>
          <p:cNvSpPr/>
          <p:nvPr/>
        </p:nvSpPr>
        <p:spPr>
          <a:xfrm>
            <a:off x="4694126" y="2338216"/>
            <a:ext cx="5374039" cy="2159940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584F2C9-A6E3-432D-8A16-7B45590B17B1}"/>
              </a:ext>
            </a:extLst>
          </p:cNvPr>
          <p:cNvSpPr/>
          <p:nvPr/>
        </p:nvSpPr>
        <p:spPr>
          <a:xfrm>
            <a:off x="4694126" y="4883997"/>
            <a:ext cx="5374039" cy="2540060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832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CEDAD4-142D-4F96-B031-A2E05470752C}"/>
              </a:ext>
            </a:extLst>
          </p:cNvPr>
          <p:cNvSpPr/>
          <p:nvPr/>
        </p:nvSpPr>
        <p:spPr>
          <a:xfrm>
            <a:off x="127906" y="3504841"/>
            <a:ext cx="10148208" cy="3908329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69368" y="146369"/>
            <a:ext cx="7884368" cy="9173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2060"/>
                </a:solidFill>
                <a:latin typeface="+mn-lt"/>
              </a:rPr>
              <a:t>ФОРМИРОВАНИЕ АКТОВ НА ТЕХНИЧЕСКОЕ ОБСЛУЖИВАНИЕ (ТО) ОБОРУДОВАНИЯ</a:t>
            </a:r>
          </a:p>
        </p:txBody>
      </p:sp>
      <p:pic>
        <p:nvPicPr>
          <p:cNvPr id="17" name="Объект 5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1246" y="1292059"/>
            <a:ext cx="2932036" cy="197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118" y="3758103"/>
            <a:ext cx="9907164" cy="3548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532156" y="1641498"/>
            <a:ext cx="6176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</a:rPr>
              <a:t>На закладке «Формирование» производится непосредственное формирование данных, их корректировка и само формирование актов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6CEDAD4-142D-4F96-B031-A2E05470752C}"/>
              </a:ext>
            </a:extLst>
          </p:cNvPr>
          <p:cNvSpPr/>
          <p:nvPr/>
        </p:nvSpPr>
        <p:spPr>
          <a:xfrm>
            <a:off x="7141028" y="1153526"/>
            <a:ext cx="3135085" cy="2204811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540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CEDAD4-142D-4F96-B031-A2E05470752C}"/>
              </a:ext>
            </a:extLst>
          </p:cNvPr>
          <p:cNvSpPr/>
          <p:nvPr/>
        </p:nvSpPr>
        <p:spPr>
          <a:xfrm>
            <a:off x="4819687" y="484668"/>
            <a:ext cx="5400580" cy="3128393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362278" y="317139"/>
            <a:ext cx="5544244" cy="563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Годовой график регламентных работ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228" y="868475"/>
            <a:ext cx="5160341" cy="231640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4543" y="1012589"/>
            <a:ext cx="44142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2060"/>
                </a:solidFill>
              </a:rPr>
              <a:t>Формирование производится на год, указанный в шапке документа в поле «Год формирования». В табличную часть попадают все лифты закрепленные за мастером по состоянию на начало года. 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При заполнении вида работ по лифту система опирается на данные о плановых работах предыдущего года с учетом даты ввода в эксплуатацию для определения средних и капитальных ремонтов, а так же даты разрешенной работы. 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Если при заполнении графика система не находит плановых данных прошлого года, расчет производится, опираясь на дату ввода в эксплуатацию. 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После </a:t>
            </a:r>
            <a:r>
              <a:rPr lang="ru-RU" sz="1200" dirty="0" err="1">
                <a:solidFill>
                  <a:srgbClr val="002060"/>
                </a:solidFill>
              </a:rPr>
              <a:t>автозаполнения</a:t>
            </a:r>
            <a:r>
              <a:rPr lang="ru-RU" sz="1200" dirty="0">
                <a:solidFill>
                  <a:srgbClr val="002060"/>
                </a:solidFill>
              </a:rPr>
              <a:t> доступна ручная корректировка данных.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305866" y="4059506"/>
            <a:ext cx="6344411" cy="3745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	</a:t>
            </a:r>
            <a:r>
              <a:rPr lang="ru-RU" sz="2200" b="1" dirty="0">
                <a:solidFill>
                  <a:srgbClr val="002060"/>
                </a:solidFill>
                <a:latin typeface="+mn-lt"/>
              </a:rPr>
              <a:t>График работ для электромонтеров связи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05" y="4193024"/>
            <a:ext cx="5003482" cy="296440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54226" y="4502823"/>
            <a:ext cx="4754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2060"/>
                </a:solidFill>
              </a:rPr>
              <a:t>График работ электромонтеров связи необходим для планирования работ электромонтера связи. Основой формирования данного графика является годовой график регламентных работ.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54226" y="5199211"/>
            <a:ext cx="47545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2060"/>
                </a:solidFill>
              </a:rPr>
              <a:t>Перед началом заполнения табличной части в шапке необходимо указать организацию, номер месяца планирования работ, электромонтера, для которого необходимо запланировать работы.</a:t>
            </a:r>
          </a:p>
          <a:p>
            <a:pPr algn="just"/>
            <a:r>
              <a:rPr lang="ru-RU" sz="1200" dirty="0">
                <a:solidFill>
                  <a:srgbClr val="002060"/>
                </a:solidFill>
              </a:rPr>
              <a:t>После заполнения шапки необходимо нажать на кнопку «Заполнить». В ходе заполнения табличная часть будет заполнена закрепленными за электромонтером лифтами, у которых в годовом графике на указанный месяц планирования установлена одна из регламентных работ (ТО-2,СР-1,СР-2,КР-1,КР-2).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6CEDAD4-142D-4F96-B031-A2E05470752C}"/>
              </a:ext>
            </a:extLst>
          </p:cNvPr>
          <p:cNvSpPr/>
          <p:nvPr/>
        </p:nvSpPr>
        <p:spPr>
          <a:xfrm>
            <a:off x="210877" y="4111032"/>
            <a:ext cx="5289021" cy="3128393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052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4EF19D-CEA5-4E7E-AC1C-7BD74DE7351D}"/>
              </a:ext>
            </a:extLst>
          </p:cNvPr>
          <p:cNvSpPr/>
          <p:nvPr/>
        </p:nvSpPr>
        <p:spPr>
          <a:xfrm>
            <a:off x="0" y="3234941"/>
            <a:ext cx="10439400" cy="4324733"/>
          </a:xfrm>
          <a:prstGeom prst="rect">
            <a:avLst/>
          </a:prstGeom>
          <a:gradFill flip="none" rotWithShape="1">
            <a:gsLst>
              <a:gs pos="0">
                <a:srgbClr val="5EC1CC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32160C0-F4D8-4709-8C75-6846DFFC810B}"/>
              </a:ext>
            </a:extLst>
          </p:cNvPr>
          <p:cNvSpPr/>
          <p:nvPr/>
        </p:nvSpPr>
        <p:spPr>
          <a:xfrm>
            <a:off x="5447061" y="3452005"/>
            <a:ext cx="52837" cy="52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42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CEDAD4-142D-4F96-B031-A2E05470752C}"/>
              </a:ext>
            </a:extLst>
          </p:cNvPr>
          <p:cNvSpPr/>
          <p:nvPr/>
        </p:nvSpPr>
        <p:spPr>
          <a:xfrm>
            <a:off x="339181" y="503531"/>
            <a:ext cx="9719219" cy="2549210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394598" y="-159302"/>
            <a:ext cx="5554960" cy="6138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Отчет «Анализ по остановкам»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540" y="578740"/>
            <a:ext cx="5961504" cy="24211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1" y="3101683"/>
            <a:ext cx="998513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</a:rPr>
              <a:t>Отчет «Анализ по остановкам» строится на основании внесенных данных в документы остановки оборудования, закрепление работников, справочников: лифты, коэффициенты </a:t>
            </a:r>
            <a:r>
              <a:rPr lang="ru-RU" sz="1400" dirty="0" err="1">
                <a:solidFill>
                  <a:srgbClr val="002060"/>
                </a:solidFill>
              </a:rPr>
              <a:t>приведенности</a:t>
            </a:r>
            <a:r>
              <a:rPr lang="ru-RU" sz="1400" dirty="0">
                <a:solidFill>
                  <a:srgbClr val="002060"/>
                </a:solidFill>
              </a:rPr>
              <a:t> и др. Отчет позволяет проанализировать данные по отношению к предыдущим периодам (динамика роста), к целевым показателям и расчет коэффициентов группируя данные в разрезе месяцев и по мастерам. Содержит наглядные графики соотношений одних значений к другим. В отчете имеются отборы по подразделению, мастеру и механику. Для того чтобы сформировать отчет нужно нажать на кнопку «Сформировать».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64" y="625378"/>
            <a:ext cx="3120793" cy="231247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97720" y="4300287"/>
            <a:ext cx="9154989" cy="5635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02060"/>
                </a:solidFill>
                <a:latin typeface="+mn-lt"/>
              </a:rPr>
              <a:t>Отчеты «Лифты остановленные за сутки» и Лифты остановленные за период»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15" y="5149004"/>
            <a:ext cx="5695845" cy="203256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444343" y="5086695"/>
            <a:ext cx="37203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</a:rPr>
              <a:t>Отчеты «Лифты остановленные за сутки» и «Лифты остановленные за период» строится на основании внесенных данных в документы остановки оборудования, для того чтобы сформировался отчет нужно нажать на кнопку «Сформировать». Отчет отражает список всех остановленных лифтов за день либо за указанный период с расшифровкой причины остановки, адреса лифта, заказчика, датой остановки и запуска оборудования.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6CEDAD4-142D-4F96-B031-A2E05470752C}"/>
              </a:ext>
            </a:extLst>
          </p:cNvPr>
          <p:cNvSpPr/>
          <p:nvPr/>
        </p:nvSpPr>
        <p:spPr>
          <a:xfrm>
            <a:off x="360090" y="4997107"/>
            <a:ext cx="5809497" cy="2336357"/>
          </a:xfrm>
          <a:prstGeom prst="rect">
            <a:avLst/>
          </a:prstGeom>
          <a:noFill/>
          <a:ln w="19050">
            <a:solidFill>
              <a:srgbClr val="1A2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4279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2441</TotalTime>
  <Words>1160</Words>
  <Application>Microsoft Office PowerPoint</Application>
  <PresentationFormat>Произвольный</PresentationFormat>
  <Paragraphs>86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Acherus Feral Bold</vt:lpstr>
      <vt:lpstr>Acherus Feral Light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Учебный</dc:creator>
  <cp:lastModifiedBy>Баранова Елена Александровна</cp:lastModifiedBy>
  <cp:revision>25</cp:revision>
  <dcterms:created xsi:type="dcterms:W3CDTF">2022-09-09T10:57:07Z</dcterms:created>
  <dcterms:modified xsi:type="dcterms:W3CDTF">2023-03-15T09:05:31Z</dcterms:modified>
</cp:coreProperties>
</file>