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sldIdLst>
    <p:sldId id="314" r:id="rId3"/>
    <p:sldId id="257" r:id="rId4"/>
    <p:sldId id="31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320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321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00" r:id="rId42"/>
    <p:sldId id="301" r:id="rId43"/>
    <p:sldId id="304" r:id="rId44"/>
    <p:sldId id="305" r:id="rId45"/>
    <p:sldId id="306" r:id="rId46"/>
    <p:sldId id="318" r:id="rId47"/>
  </p:sldIdLst>
  <p:sldSz cx="10691813" cy="7559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BE6"/>
    <a:srgbClr val="00EDF5"/>
    <a:srgbClr val="0046D1"/>
    <a:srgbClr val="162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66230-9267-4137-8F60-5931F6C8EC77}" v="537" dt="2022-12-01T12:25:32.851"/>
    <p1510:client id="{0B819003-87A2-4F30-BCFF-4ACA24D09EEE}" v="399" dt="2022-11-15T09:34:09.551"/>
    <p1510:client id="{1C156F77-1CCB-40EC-AA15-BBED61093B6C}" v="96" dt="2022-11-16T07:58:00.401"/>
    <p1510:client id="{7616F8F1-9469-4DEE-A6A1-4D24D0141DB2}" v="2" dt="2022-11-15T08:21:16.779"/>
    <p1510:client id="{81D359B2-B992-4BA5-B618-9FAA4E900C7D}" v="9" dt="2022-11-15T08:26:36.179"/>
    <p1510:client id="{8CB6DD7B-7E20-4BAA-A8D3-83EC2B432A03}" v="459" dt="2022-11-28T12:01:57.719"/>
    <p1510:client id="{8EEC3376-3E0C-4200-B6E0-C41E1F103F1C}" v="66" dt="2022-11-15T08:08:10.974"/>
    <p1510:client id="{9ACBFFD7-D26F-407B-B25E-1A4475983042}" v="299" dt="2022-12-01T09:59:45.460"/>
    <p1510:client id="{A0C87E18-8830-471F-9200-9D9E23E5890F}" v="371" dt="2022-11-16T07:21:23.129"/>
    <p1510:client id="{B024D837-939B-47E9-B326-D217A6F9BDE7}" v="10" dt="2022-11-15T10:22:30.302"/>
    <p1510:client id="{D12C14F4-B6CA-4FFF-9507-DF6998A0DD23}" v="90" dt="2022-11-15T08:48:17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5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0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6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70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8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1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130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807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5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5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94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3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22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7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7" y="2761381"/>
            <a:ext cx="4523138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2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2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040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469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52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6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5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253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6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214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02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4"/>
            <a:ext cx="2305423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4" y="402484"/>
            <a:ext cx="6782618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02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06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0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7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6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20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3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93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C95D-CBAC-411A-81D3-8F8346D8DCEC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E7614-BF7A-4F35-A601-EC31FA84F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79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3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3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3" y="7006701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1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1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19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5.png"/><Relationship Id="rId21" Type="http://schemas.openxmlformats.org/officeDocument/2006/relationships/image" Target="../media/image56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8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40.png"/><Relationship Id="rId9" Type="http://schemas.microsoft.com/office/2007/relationships/hdphoto" Target="../media/hdphoto1.wdp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A3FD14-BE2D-444C-9BE3-19AFC818C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/>
          <a:stretch/>
        </p:blipFill>
        <p:spPr>
          <a:xfrm>
            <a:off x="2510" y="10765"/>
            <a:ext cx="10675745" cy="7560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-870189" y="1658083"/>
            <a:ext cx="833772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4800">
                <a:solidFill>
                  <a:srgbClr val="162341"/>
                </a:solidFill>
                <a:ea typeface="+mn-lt"/>
                <a:cs typeface="+mn-lt"/>
              </a:rPr>
              <a:t>ПЕРЕХОД НА 1С:ERP. </a:t>
            </a:r>
            <a:endParaRPr lang="en-US" sz="480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ru-RU" sz="4800">
                <a:solidFill>
                  <a:srgbClr val="162341"/>
                </a:solidFill>
                <a:ea typeface="+mn-lt"/>
                <a:cs typeface="+mn-lt"/>
              </a:rPr>
              <a:t>С ЧЕГО НАЧАТЬ?</a:t>
            </a:r>
            <a:endParaRPr lang="en-US" sz="4800">
              <a:ea typeface="+mn-lt"/>
              <a:cs typeface="+mn-lt"/>
            </a:endParaRPr>
          </a:p>
          <a:p>
            <a:pPr algn="ctr"/>
            <a:r>
              <a:rPr lang="ru-RU" sz="4800">
                <a:solidFill>
                  <a:srgbClr val="162341"/>
                </a:solidFill>
                <a:ea typeface="+mn-lt"/>
                <a:cs typeface="+mn-lt"/>
              </a:rPr>
              <a:t>ДОРОЖНАЯ КАРТА АВТОМАТИЗАЦИИ</a:t>
            </a:r>
            <a:endParaRPr lang="ru-RU">
              <a:ea typeface="+mn-lt"/>
              <a:cs typeface="+mn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4E350D-F2A0-49D1-A877-D5F6DC3A1D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6" y="6431433"/>
            <a:ext cx="6225735" cy="673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AAB208-00A2-4AC3-A418-2423D1815B8B}"/>
              </a:ext>
            </a:extLst>
          </p:cNvPr>
          <p:cNvSpPr txBox="1"/>
          <p:nvPr/>
        </p:nvSpPr>
        <p:spPr>
          <a:xfrm>
            <a:off x="-385434" y="7261624"/>
            <a:ext cx="7781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>
                <a:solidFill>
                  <a:srgbClr val="1A2B67"/>
                </a:solidFill>
              </a:rPr>
              <a:t>Тел</a:t>
            </a:r>
            <a:r>
              <a:rPr lang="ru-RU" sz="900">
                <a:solidFill>
                  <a:srgbClr val="1A2B67"/>
                </a:solidFill>
              </a:rPr>
              <a:t>: </a:t>
            </a:r>
            <a:r>
              <a:rPr lang="en-US" sz="900">
                <a:solidFill>
                  <a:srgbClr val="1A2B67"/>
                </a:solidFill>
              </a:rPr>
              <a:t>+375 445 79-83-33       </a:t>
            </a:r>
            <a:r>
              <a:rPr lang="ru-RU" sz="900">
                <a:solidFill>
                  <a:srgbClr val="1A2B67"/>
                </a:solidFill>
              </a:rPr>
              <a:t> </a:t>
            </a:r>
            <a:r>
              <a:rPr lang="ru-RU" sz="900" b="1">
                <a:solidFill>
                  <a:srgbClr val="1A2B67"/>
                </a:solidFill>
              </a:rPr>
              <a:t>Почта</a:t>
            </a:r>
            <a:r>
              <a:rPr lang="ru-RU" sz="900">
                <a:solidFill>
                  <a:srgbClr val="1A2B67"/>
                </a:solidFill>
              </a:rPr>
              <a:t>:  </a:t>
            </a:r>
            <a:r>
              <a:rPr lang="en-US" sz="900">
                <a:solidFill>
                  <a:srgbClr val="1A2B67"/>
                </a:solidFill>
              </a:rPr>
              <a:t>info@elitesoft.by   </a:t>
            </a:r>
            <a:r>
              <a:rPr lang="ru-RU" sz="900">
                <a:solidFill>
                  <a:srgbClr val="1A2B67"/>
                </a:solidFill>
              </a:rPr>
              <a:t>  </a:t>
            </a:r>
            <a:r>
              <a:rPr lang="ru-RU" sz="900" b="1">
                <a:solidFill>
                  <a:srgbClr val="1A2B67"/>
                </a:solidFill>
              </a:rPr>
              <a:t>Адрес</a:t>
            </a:r>
            <a:r>
              <a:rPr lang="ru-RU" sz="900">
                <a:solidFill>
                  <a:srgbClr val="1A2B67"/>
                </a:solidFill>
              </a:rPr>
              <a:t>: Республика Беларусь, г. Гомель, 246015, ул. Лепешинского, 9Б, 4-этаж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924CFC-A12B-4EC8-A44E-8293775064A0}"/>
              </a:ext>
            </a:extLst>
          </p:cNvPr>
          <p:cNvSpPr txBox="1"/>
          <p:nvPr/>
        </p:nvSpPr>
        <p:spPr>
          <a:xfrm>
            <a:off x="9085318" y="7221996"/>
            <a:ext cx="1817931" cy="27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72">
                <a:solidFill>
                  <a:schemeClr val="bg1"/>
                </a:solidFill>
                <a:latin typeface="Acherus Feral Light" pitchFamily="50" charset="0"/>
              </a:rPr>
              <a:t>www.elitesoft.by</a:t>
            </a:r>
            <a:endParaRPr lang="ru-RU" sz="1172">
              <a:solidFill>
                <a:schemeClr val="bg1"/>
              </a:solidFill>
              <a:latin typeface="Acherus Feral Light" pitchFamily="50" charset="0"/>
            </a:endParaRPr>
          </a:p>
        </p:txBody>
      </p:sp>
      <p:pic>
        <p:nvPicPr>
          <p:cNvPr id="3" name="Рисунок 8">
            <a:extLst>
              <a:ext uri="{FF2B5EF4-FFF2-40B4-BE49-F238E27FC236}">
                <a16:creationId xmlns:a16="http://schemas.microsoft.com/office/drawing/2014/main" id="{3F409FCE-735E-7191-DAE1-151651BD4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8" y="-890731"/>
            <a:ext cx="3313809" cy="334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70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4C114CD2-257A-C454-F4A3-61204A02D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E53E457-4F22-1B38-957E-3AACB83B06EE}"/>
              </a:ext>
            </a:extLst>
          </p:cNvPr>
          <p:cNvSpPr/>
          <p:nvPr/>
        </p:nvSpPr>
        <p:spPr>
          <a:xfrm>
            <a:off x="-387" y="-3325"/>
            <a:ext cx="10713918" cy="7578848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2C2231-4C13-917F-D6A8-600092323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77" y="3515386"/>
            <a:ext cx="2958998" cy="7136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D8F792-470C-7EA7-D7C8-7CC7CBE30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0" y="3513656"/>
            <a:ext cx="2958998" cy="7136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59F592-EC4C-03D1-B069-A976C6C20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19" y="737359"/>
            <a:ext cx="2958998" cy="7136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3C1868-2483-5C94-BAB9-F551E6583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1" y="737360"/>
            <a:ext cx="2958998" cy="713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C01BFF-6F41-4675-9A23-0A429AEEE4B2}"/>
              </a:ext>
            </a:extLst>
          </p:cNvPr>
          <p:cNvSpPr txBox="1"/>
          <p:nvPr/>
        </p:nvSpPr>
        <p:spPr>
          <a:xfrm>
            <a:off x="5615788" y="904875"/>
            <a:ext cx="5019675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b="1">
                <a:solidFill>
                  <a:srgbClr val="FFFFFF"/>
                </a:solidFill>
                <a:latin typeface="Montserrat Medium"/>
              </a:rPr>
              <a:t>    </a:t>
            </a:r>
            <a:r>
              <a:rPr lang="ru-RU" sz="1800" b="1">
                <a:solidFill>
                  <a:srgbClr val="FFFFFF"/>
                </a:solidFill>
                <a:latin typeface="Montserrat Medium"/>
              </a:rPr>
              <a:t>Заказчик. Для кого?</a:t>
            </a:r>
          </a:p>
          <a:p>
            <a:endParaRPr lang="ru-RU" b="1">
              <a:solidFill>
                <a:srgbClr val="FFFFFF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Клиенты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Менеджмент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Сотрудники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Партнеры и поставщики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Акционеры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632EF-77DB-4D41-BD49-E910E8E4F527}"/>
              </a:ext>
            </a:extLst>
          </p:cNvPr>
          <p:cNvSpPr txBox="1"/>
          <p:nvPr/>
        </p:nvSpPr>
        <p:spPr>
          <a:xfrm>
            <a:off x="514878" y="903160"/>
            <a:ext cx="474106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b="1">
                <a:solidFill>
                  <a:srgbClr val="FFFFFF"/>
                </a:solidFill>
                <a:latin typeface="Montserrat Medium"/>
              </a:rPr>
              <a:t>     </a:t>
            </a:r>
            <a:r>
              <a:rPr lang="ru-RU" sz="1800" b="1">
                <a:solidFill>
                  <a:srgbClr val="FFFFFF"/>
                </a:solidFill>
                <a:latin typeface="Montserrat Medium"/>
              </a:rPr>
              <a:t>Смысл. Для чего?</a:t>
            </a:r>
          </a:p>
          <a:p>
            <a:endParaRPr lang="ru-RU" b="1">
              <a:solidFill>
                <a:srgbClr val="FFFFFF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Отгружать заказчикам продукцию в срок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Обеспечить прозрачность и управляемость при росте бизнеса после строительства завода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Прозрачность себестоимости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796A5-8E65-448F-A9D7-46103F9F3670}"/>
              </a:ext>
            </a:extLst>
          </p:cNvPr>
          <p:cNvSpPr txBox="1"/>
          <p:nvPr/>
        </p:nvSpPr>
        <p:spPr>
          <a:xfrm>
            <a:off x="519691" y="3513620"/>
            <a:ext cx="492442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b="1">
                <a:solidFill>
                  <a:srgbClr val="FFFFFF"/>
                </a:solidFill>
                <a:latin typeface="Montserrat Medium"/>
              </a:rPr>
              <a:t>     </a:t>
            </a:r>
            <a:r>
              <a:rPr lang="ru-RU" sz="1800" b="1">
                <a:solidFill>
                  <a:srgbClr val="FFFFFF"/>
                </a:solidFill>
                <a:latin typeface="Montserrat Medium"/>
              </a:rPr>
              <a:t>Результат.</a:t>
            </a:r>
            <a:r>
              <a:rPr lang="ru-RU" b="1">
                <a:solidFill>
                  <a:srgbClr val="FFFFFF"/>
                </a:solidFill>
                <a:latin typeface="Montserrat Medium"/>
              </a:rPr>
              <a:t> </a:t>
            </a:r>
            <a:endParaRPr lang="ru-RU">
              <a:solidFill>
                <a:srgbClr val="FFFFFF"/>
              </a:solidFill>
              <a:cs typeface="Calibri"/>
            </a:endParaRPr>
          </a:p>
          <a:p>
            <a:r>
              <a:rPr lang="ru-RU" b="1">
                <a:solidFill>
                  <a:srgbClr val="FFFFFF"/>
                </a:solidFill>
                <a:latin typeface="Montserrat Medium"/>
              </a:rPr>
              <a:t>  </a:t>
            </a:r>
            <a:r>
              <a:rPr lang="ru-RU" sz="1800" b="1">
                <a:solidFill>
                  <a:srgbClr val="FFFFFF"/>
                </a:solidFill>
                <a:latin typeface="Montserrat Medium"/>
              </a:rPr>
              <a:t>Что хотим получить?</a:t>
            </a:r>
            <a:endParaRPr lang="ru-RU">
              <a:solidFill>
                <a:srgbClr val="FFFFFF"/>
              </a:solidFill>
              <a:latin typeface="Calibri" panose="020F0502020204030204"/>
              <a:cs typeface="Calibri" panose="020F0502020204030204"/>
            </a:endParaRPr>
          </a:p>
          <a:p>
            <a:endParaRPr lang="ru-RU" b="1">
              <a:solidFill>
                <a:srgbClr val="FFFFFF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Внедренная ERP система, решающая задачи бизнеса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3F907C-7692-409B-8A23-9D5BFAE39B53}"/>
              </a:ext>
            </a:extLst>
          </p:cNvPr>
          <p:cNvSpPr txBox="1"/>
          <p:nvPr/>
        </p:nvSpPr>
        <p:spPr>
          <a:xfrm>
            <a:off x="5610545" y="3514638"/>
            <a:ext cx="4924425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b="1">
                <a:solidFill>
                  <a:srgbClr val="FFFFFF"/>
                </a:solidFill>
                <a:latin typeface="Montserrat Medium"/>
              </a:rPr>
              <a:t>    </a:t>
            </a:r>
            <a:r>
              <a:rPr lang="ru-RU" sz="1800" b="1">
                <a:solidFill>
                  <a:srgbClr val="FFFFFF"/>
                </a:solidFill>
                <a:latin typeface="Montserrat Medium"/>
              </a:rPr>
              <a:t>Критерии.</a:t>
            </a:r>
            <a:r>
              <a:rPr lang="ru-RU" b="1">
                <a:solidFill>
                  <a:srgbClr val="FFFFFF"/>
                </a:solidFill>
                <a:latin typeface="Montserrat Medium"/>
              </a:rPr>
              <a:t>  </a:t>
            </a:r>
            <a:r>
              <a:rPr lang="ru-RU" sz="1800" b="1">
                <a:solidFill>
                  <a:srgbClr val="FFFFFF"/>
                </a:solidFill>
                <a:latin typeface="Montserrat Medium"/>
              </a:rPr>
              <a:t>Как</a:t>
            </a:r>
            <a:r>
              <a:rPr lang="ru-RU" b="1">
                <a:solidFill>
                  <a:srgbClr val="FFFFFF"/>
                </a:solidFill>
                <a:latin typeface="Montserrat Medium"/>
              </a:rPr>
              <a:t> </a:t>
            </a:r>
            <a:endParaRPr lang="ru-RU">
              <a:solidFill>
                <a:srgbClr val="FFFFFF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ru-RU" b="1">
                <a:solidFill>
                  <a:srgbClr val="FFFFFF"/>
                </a:solidFill>
                <a:latin typeface="Montserrat Medium"/>
              </a:rPr>
              <a:t> </a:t>
            </a:r>
            <a:r>
              <a:rPr lang="ru-RU" sz="1800" b="1">
                <a:solidFill>
                  <a:srgbClr val="FFFFFF"/>
                </a:solidFill>
                <a:latin typeface="Montserrat Medium"/>
              </a:rPr>
              <a:t>оценивать результат?</a:t>
            </a:r>
            <a:endParaRPr lang="ru-RU">
              <a:solidFill>
                <a:srgbClr val="FFFFFF"/>
              </a:solidFill>
              <a:cs typeface="Calibri"/>
            </a:endParaRPr>
          </a:p>
          <a:p>
            <a:endParaRPr lang="ru-RU" b="1">
              <a:solidFill>
                <a:srgbClr val="FFFFFF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Система позволяет мониторить сколько процентов продукции отгружается в срок (цель: 90%)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Оборачиваемость запасов на складе основных материалов составляет 30 дней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>
                <a:solidFill>
                  <a:srgbClr val="FFFFFF"/>
                </a:solidFill>
                <a:latin typeface="Montserrat Medium"/>
              </a:rPr>
              <a:t>Система обеспечивает потребности бизнеса в прозрачности деятельности? Описать как померим.</a:t>
            </a:r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4EA9AC10-7021-25F8-0197-D4D1CDF00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73" y="4643592"/>
            <a:ext cx="4452392" cy="315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09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ноутбук, открыть, пазл&#10;&#10;Автоматически созданное описание">
            <a:extLst>
              <a:ext uri="{FF2B5EF4-FFF2-40B4-BE49-F238E27FC236}">
                <a16:creationId xmlns:a16="http://schemas.microsoft.com/office/drawing/2014/main" id="{16BFB724-1B2E-3E1D-C5F1-8CAE3CB98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3" y="4620"/>
            <a:ext cx="10709083" cy="7692280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72DED78-0D6B-4A10-4448-1606EA71A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15990"/>
            <a:ext cx="10701877" cy="76902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A88684-75D7-40F2-8865-82FAE38A1627}"/>
              </a:ext>
            </a:extLst>
          </p:cNvPr>
          <p:cNvSpPr txBox="1"/>
          <p:nvPr/>
        </p:nvSpPr>
        <p:spPr>
          <a:xfrm>
            <a:off x="2168301" y="693350"/>
            <a:ext cx="5974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ВАЖНО ПРО СМЫСЛ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12F7B3-4FC8-4BC7-BE5F-393D42B3C425}"/>
              </a:ext>
            </a:extLst>
          </p:cNvPr>
          <p:cNvSpPr txBox="1"/>
          <p:nvPr/>
        </p:nvSpPr>
        <p:spPr>
          <a:xfrm>
            <a:off x="464343" y="1947598"/>
            <a:ext cx="86962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Сформулируйте не более 3-х ключевых тезисов в разделе «Смысл»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Почему это важно? Чтобы не утратить ориентиры в процессе реализации ERP-проекта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Если смыслов получается больше – разделите их между очередями проекта, чтобы удерживать фокус в каждой очереди и обоснованно расставлять приоритеты</a:t>
            </a:r>
          </a:p>
        </p:txBody>
      </p:sp>
    </p:spTree>
    <p:extLst>
      <p:ext uri="{BB962C8B-B14F-4D97-AF65-F5344CB8AC3E}">
        <p14:creationId xmlns:p14="http://schemas.microsoft.com/office/powerpoint/2010/main" val="4285105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E29DA680-213C-517C-6929-85F73AA83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3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869B2F1-8C55-77FF-DA73-3009D832E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111598"/>
            <a:ext cx="10686038" cy="83400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A88684-75D7-40F2-8865-82FAE38A1627}"/>
              </a:ext>
            </a:extLst>
          </p:cNvPr>
          <p:cNvSpPr txBox="1"/>
          <p:nvPr/>
        </p:nvSpPr>
        <p:spPr>
          <a:xfrm>
            <a:off x="438150" y="633105"/>
            <a:ext cx="9815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ВОВЛЕЧЕННОСТЬ РУКОВОДСТВА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12F7B3-4FC8-4BC7-BE5F-393D42B3C425}"/>
              </a:ext>
            </a:extLst>
          </p:cNvPr>
          <p:cNvSpPr txBox="1"/>
          <p:nvPr/>
        </p:nvSpPr>
        <p:spPr>
          <a:xfrm>
            <a:off x="648771" y="2200309"/>
            <a:ext cx="7917657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162341"/>
                </a:solidFill>
                <a:latin typeface="Montserrat Medium"/>
              </a:rPr>
              <a:t>Погрузитесь в контекст бизнеса и найдите главного заказчика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162341"/>
                </a:solidFill>
                <a:latin typeface="Montserrat Medium"/>
              </a:rPr>
              <a:t>Найдите «боль» главного заказчика и ключевых влиятельных лиц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162341"/>
                </a:solidFill>
                <a:latin typeface="Montserrat Medium"/>
              </a:rPr>
              <a:t>Узнайте задачи функциональных заказчиков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162341"/>
                </a:solidFill>
                <a:latin typeface="Montserrat Medium"/>
              </a:rPr>
              <a:t>Работайте с ожиданиями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162341"/>
                </a:solidFill>
                <a:latin typeface="Montserrat Medium"/>
              </a:rPr>
              <a:t>«Рисуйте картинку»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162341"/>
                </a:solidFill>
                <a:latin typeface="Montserrat Medium"/>
              </a:rPr>
              <a:t>Инвестируйте в </a:t>
            </a:r>
            <a:r>
              <a:rPr lang="ru-RU" dirty="0">
                <a:solidFill>
                  <a:srgbClr val="162341"/>
                </a:solidFill>
                <a:latin typeface="Montserrat Medium"/>
              </a:rPr>
              <a:t>подготовку и</a:t>
            </a:r>
            <a:r>
              <a:rPr lang="ru-RU" sz="1800" dirty="0">
                <a:solidFill>
                  <a:srgbClr val="162341"/>
                </a:solidFill>
                <a:latin typeface="Montserrat Medium"/>
              </a:rPr>
              <a:t> планирование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162341"/>
                </a:solidFill>
                <a:latin typeface="Montserrat Medium"/>
              </a:rPr>
              <a:t>Проведите встречу по обсуждению ожиданий от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162341"/>
                </a:solidFill>
                <a:latin typeface="Montserrat Medium"/>
              </a:rPr>
              <a:t>Зафиксируйте итоги встречи</a:t>
            </a:r>
          </a:p>
        </p:txBody>
      </p:sp>
      <p:pic>
        <p:nvPicPr>
          <p:cNvPr id="2" name="Рисунок 3" descr="Изображение выглядит как текст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D25D4953-8A77-8422-B86D-4E646C127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120" y="3376978"/>
            <a:ext cx="6258120" cy="441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2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Изображение выглядит как внешний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BF4BB5C3-C423-6D3C-B3B5-5D8ED272F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" y="-3014"/>
            <a:ext cx="10690129" cy="7564078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625C3BB-BD79-1DBE-F9FE-541BB0E06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221500"/>
            <a:ext cx="10686038" cy="7880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12F7B3-4FC8-4BC7-BE5F-393D42B3C425}"/>
              </a:ext>
            </a:extLst>
          </p:cNvPr>
          <p:cNvSpPr txBox="1"/>
          <p:nvPr/>
        </p:nvSpPr>
        <p:spPr>
          <a:xfrm>
            <a:off x="362304" y="2403143"/>
            <a:ext cx="10206117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Что такое </a:t>
            </a:r>
            <a:r>
              <a:rPr lang="en-US" sz="2400" dirty="0">
                <a:solidFill>
                  <a:srgbClr val="162341"/>
                </a:solidFill>
                <a:latin typeface="Montserrat Medium"/>
              </a:rPr>
              <a:t>ERP </a:t>
            </a: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системы?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Как ERP системы создают ценность?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Недостатки </a:t>
            </a:r>
            <a:r>
              <a:rPr lang="en-US" sz="2400" dirty="0">
                <a:solidFill>
                  <a:srgbClr val="162341"/>
                </a:solidFill>
                <a:latin typeface="Montserrat Medium"/>
              </a:rPr>
              <a:t>ERP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Как строится проект внедрения ERP систем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Цели проекта по внедрению ERP (если сформулированы)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Сбор ожиданий менеджмента от реализации ERP-проекта. Анкетирование (анкета)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Обсуждение ключевых ожиданий.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51894-ADE5-4CF8-89E7-E67C73929A05}"/>
              </a:ext>
            </a:extLst>
          </p:cNvPr>
          <p:cNvSpPr txBox="1"/>
          <p:nvPr/>
        </p:nvSpPr>
        <p:spPr>
          <a:xfrm>
            <a:off x="1058465" y="220761"/>
            <a:ext cx="81426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ПОВЕСТКА ВСТРЕЧИ ПО ОБСУЖДЕНИЮ ОЖИДАНИЙ</a:t>
            </a:r>
          </a:p>
        </p:txBody>
      </p:sp>
    </p:spTree>
    <p:extLst>
      <p:ext uri="{BB962C8B-B14F-4D97-AF65-F5344CB8AC3E}">
        <p14:creationId xmlns:p14="http://schemas.microsoft.com/office/powerpoint/2010/main" val="137991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668496CF-597A-13C4-3EC9-101AE35B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4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62F94D-8438-6C6C-415D-00CC7BF3B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395131"/>
            <a:ext cx="10686038" cy="7769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6A525-7910-4672-856C-F55A9EB8A06D}"/>
              </a:ext>
            </a:extLst>
          </p:cNvPr>
          <p:cNvSpPr txBox="1"/>
          <p:nvPr/>
        </p:nvSpPr>
        <p:spPr>
          <a:xfrm>
            <a:off x="1524000" y="401855"/>
            <a:ext cx="76438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ФОРМУЛА УДОВЛЕТВОРЕННОСТИ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6FCD4-A434-409E-9355-E343D6BD081F}"/>
              </a:ext>
            </a:extLst>
          </p:cNvPr>
          <p:cNvSpPr txBox="1"/>
          <p:nvPr/>
        </p:nvSpPr>
        <p:spPr>
          <a:xfrm>
            <a:off x="516731" y="2272091"/>
            <a:ext cx="965835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800">
                <a:solidFill>
                  <a:srgbClr val="162341"/>
                </a:solidFill>
                <a:latin typeface="Montserrat SemiBold" panose="00000700000000000000" pitchFamily="2" charset="-52"/>
              </a:rPr>
              <a:t>У = ВЦ - 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2EBAC5-1B2A-4630-95C9-3DDD9BB55B63}"/>
              </a:ext>
            </a:extLst>
          </p:cNvPr>
          <p:cNvSpPr txBox="1"/>
          <p:nvPr/>
        </p:nvSpPr>
        <p:spPr>
          <a:xfrm>
            <a:off x="992981" y="4823549"/>
            <a:ext cx="53482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У - Удовлетворенность</a:t>
            </a:r>
          </a:p>
          <a:p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ВЦ – Воспринимая Ценность</a:t>
            </a:r>
          </a:p>
          <a:p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О - Ожидания</a:t>
            </a:r>
          </a:p>
        </p:txBody>
      </p:sp>
    </p:spTree>
    <p:extLst>
      <p:ext uri="{BB962C8B-B14F-4D97-AF65-F5344CB8AC3E}">
        <p14:creationId xmlns:p14="http://schemas.microsoft.com/office/powerpoint/2010/main" val="2096681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внешний, сцена, солнце&#10;&#10;Автоматически созданное описание">
            <a:extLst>
              <a:ext uri="{FF2B5EF4-FFF2-40B4-BE49-F238E27FC236}">
                <a16:creationId xmlns:a16="http://schemas.microsoft.com/office/drawing/2014/main" id="{F98D552F-8EA2-1ADB-358F-0BF14E301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3" y="4620"/>
            <a:ext cx="10693242" cy="754964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5B52A72-F061-43D8-ACF8-F845930EB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173955"/>
            <a:ext cx="10686038" cy="6517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09E22B-4339-45D9-8CD9-8DC472483B22}"/>
              </a:ext>
            </a:extLst>
          </p:cNvPr>
          <p:cNvSpPr txBox="1"/>
          <p:nvPr/>
        </p:nvSpPr>
        <p:spPr>
          <a:xfrm>
            <a:off x="603926" y="2022593"/>
            <a:ext cx="94749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162341"/>
                </a:solidFill>
                <a:latin typeface="Montserrat Medium" panose="00000600000000000000" pitchFamily="2" charset="-52"/>
              </a:rPr>
              <a:t>Сформируйте команду управляющего комитета проекта; сформируйте видение с членами управляющего комитета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162341"/>
                </a:solidFill>
                <a:latin typeface="Montserrat Medium" panose="00000600000000000000" pitchFamily="2" charset="-52"/>
              </a:rPr>
              <a:t>Включайте в диалог ключевых компетентных пользователей: замов, аналитиков, людей компетентных/влиятельных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162341"/>
                </a:solidFill>
                <a:latin typeface="Montserrat Medium" panose="00000600000000000000" pitchFamily="2" charset="-52"/>
              </a:rPr>
              <a:t>В проектную команду вам нужны лучшие люди, т.к. проектные решения должны долго послужить вашему предприятию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13F94-B76F-40FF-B36E-A69E7F8082D3}"/>
              </a:ext>
            </a:extLst>
          </p:cNvPr>
          <p:cNvSpPr txBox="1"/>
          <p:nvPr/>
        </p:nvSpPr>
        <p:spPr>
          <a:xfrm>
            <a:off x="1658540" y="624959"/>
            <a:ext cx="73747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ПРОЕКТНАЯ КОМАНДА</a:t>
            </a:r>
          </a:p>
        </p:txBody>
      </p:sp>
    </p:spTree>
    <p:extLst>
      <p:ext uri="{BB962C8B-B14F-4D97-AF65-F5344CB8AC3E}">
        <p14:creationId xmlns:p14="http://schemas.microsoft.com/office/powerpoint/2010/main" val="343303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108FF11D-4CB8-AEEE-B578-20AE9F17F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E0C348-5EA2-2EAD-8FD9-A96946332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330"/>
            <a:ext cx="10686038" cy="8260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09E22B-4339-45D9-8CD9-8DC472483B22}"/>
              </a:ext>
            </a:extLst>
          </p:cNvPr>
          <p:cNvSpPr txBox="1"/>
          <p:nvPr/>
        </p:nvSpPr>
        <p:spPr>
          <a:xfrm>
            <a:off x="1524539" y="312837"/>
            <a:ext cx="73961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ПРИМЕР ОРГСТРУКТУРЫ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8C5579-2893-4D21-BFBD-65E0AA89E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793" y="2225288"/>
            <a:ext cx="6233547" cy="43751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E1CD51-C22B-B82A-3A2C-883870A1E56A}"/>
              </a:ext>
            </a:extLst>
          </p:cNvPr>
          <p:cNvSpPr/>
          <p:nvPr/>
        </p:nvSpPr>
        <p:spPr>
          <a:xfrm>
            <a:off x="1836948" y="2029736"/>
            <a:ext cx="7008941" cy="476335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299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EF0D7838-A4E6-7F45-D66B-AB098B170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F4D0410-C38A-B734-BEAC-39A8BC246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127164"/>
            <a:ext cx="10686038" cy="8324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09E22B-4339-45D9-8CD9-8DC472483B22}"/>
              </a:ext>
            </a:extLst>
          </p:cNvPr>
          <p:cNvSpPr txBox="1"/>
          <p:nvPr/>
        </p:nvSpPr>
        <p:spPr>
          <a:xfrm>
            <a:off x="1348977" y="315546"/>
            <a:ext cx="79938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ПРОВЕДИТЕ ПЕРВИЧНЫЙ АНАЛИЗ РИСКОВ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E2547-4C52-4B90-8BA0-2CE0756F8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226" y="1886483"/>
            <a:ext cx="7344677" cy="499581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08B0E8-BDFB-499A-CF2B-7BE032265E45}"/>
              </a:ext>
            </a:extLst>
          </p:cNvPr>
          <p:cNvSpPr/>
          <p:nvPr/>
        </p:nvSpPr>
        <p:spPr>
          <a:xfrm>
            <a:off x="1241651" y="1751919"/>
            <a:ext cx="8143074" cy="525103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44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A6E16BD4-CEB3-E120-1F36-01514520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20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9223FA0-4FCB-0472-03B1-F04441315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269925"/>
            <a:ext cx="10686038" cy="8593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09E22B-4339-45D9-8CD9-8DC472483B22}"/>
              </a:ext>
            </a:extLst>
          </p:cNvPr>
          <p:cNvSpPr txBox="1"/>
          <p:nvPr/>
        </p:nvSpPr>
        <p:spPr>
          <a:xfrm>
            <a:off x="1206102" y="424488"/>
            <a:ext cx="82796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ПРИМЕР АНАЛИЗА РИСКОВ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DE5E3-CADD-4C04-8D63-827C08BA7733}"/>
              </a:ext>
            </a:extLst>
          </p:cNvPr>
          <p:cNvSpPr txBox="1"/>
          <p:nvPr/>
        </p:nvSpPr>
        <p:spPr>
          <a:xfrm>
            <a:off x="380197" y="2227739"/>
            <a:ext cx="4593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rgbClr val="162341"/>
                </a:solidFill>
                <a:latin typeface="Montserrat Medium" panose="00000600000000000000" pitchFamily="2" charset="-52"/>
              </a:rPr>
              <a:t>Отсутствие архитектуры перспективного решения.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231F6-367D-41C1-92A3-B7174A9BFEBB}"/>
              </a:ext>
            </a:extLst>
          </p:cNvPr>
          <p:cNvSpPr txBox="1"/>
          <p:nvPr/>
        </p:nvSpPr>
        <p:spPr>
          <a:xfrm>
            <a:off x="586196" y="3169115"/>
            <a:ext cx="41826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rgbClr val="162341"/>
                </a:solidFill>
                <a:latin typeface="Montserrat Medium" panose="00000600000000000000" pitchFamily="2" charset="-52"/>
              </a:rPr>
              <a:t>Отсутствие документированных процессов, а также их владельцев.</a:t>
            </a:r>
          </a:p>
          <a:p>
            <a:pPr algn="ctr"/>
            <a:r>
              <a:rPr lang="ru-RU" sz="1600">
                <a:solidFill>
                  <a:srgbClr val="162341"/>
                </a:solidFill>
                <a:latin typeface="Montserrat Medium" panose="00000600000000000000" pitchFamily="2" charset="-52"/>
              </a:rPr>
              <a:t>Отсутствие документации на текущую систему.</a:t>
            </a:r>
          </a:p>
          <a:p>
            <a:pPr algn="ctr"/>
            <a:endParaRPr lang="ru-RU" sz="1600">
              <a:solidFill>
                <a:srgbClr val="16234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78802-39FE-4EAC-8A9D-7B60B5B8BF3D}"/>
              </a:ext>
            </a:extLst>
          </p:cNvPr>
          <p:cNvSpPr txBox="1"/>
          <p:nvPr/>
        </p:nvSpPr>
        <p:spPr>
          <a:xfrm>
            <a:off x="732875" y="4495020"/>
            <a:ext cx="38753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rgbClr val="162341"/>
                </a:solidFill>
                <a:latin typeface="Montserrat Medium" panose="00000600000000000000" pitchFamily="2" charset="-52"/>
              </a:rPr>
              <a:t>Высокая операционная загрузка руководителя проекта со стороны Заказчика, что не позволит своевременно решать вопросы по проекту.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7F5BE6-3DA3-96D4-F252-1C484ADEC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67" y="1276883"/>
            <a:ext cx="2958998" cy="7136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E5C338-E546-4E54-AD6D-F8FBA15A6FA4}"/>
              </a:ext>
            </a:extLst>
          </p:cNvPr>
          <p:cNvSpPr txBox="1"/>
          <p:nvPr/>
        </p:nvSpPr>
        <p:spPr>
          <a:xfrm>
            <a:off x="5688329" y="2227309"/>
            <a:ext cx="45934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rgbClr val="162341"/>
                </a:solidFill>
                <a:latin typeface="Montserrat Medium" panose="00000600000000000000" pitchFamily="2" charset="-52"/>
              </a:rPr>
              <a:t>Как следствие риск неверного инвестирования в отдельные локальные решения.</a:t>
            </a:r>
          </a:p>
          <a:p>
            <a:pPr algn="ctr"/>
            <a:endParaRPr lang="ru-RU" sz="1600">
              <a:solidFill>
                <a:srgbClr val="16234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AFE5F6-6822-4C65-A8F5-2FA8FAB5A3FD}"/>
              </a:ext>
            </a:extLst>
          </p:cNvPr>
          <p:cNvSpPr txBox="1"/>
          <p:nvPr/>
        </p:nvSpPr>
        <p:spPr>
          <a:xfrm>
            <a:off x="5735794" y="3370358"/>
            <a:ext cx="449830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rgbClr val="162341"/>
                </a:solidFill>
                <a:latin typeface="Montserrat Medium" panose="00000600000000000000" pitchFamily="2" charset="-52"/>
              </a:rPr>
              <a:t>Высок риск, что функционал отдельных систем не будет соответствовать задачам бизнеса в целом.</a:t>
            </a:r>
          </a:p>
          <a:p>
            <a:pPr algn="ctr"/>
            <a:r>
              <a:rPr lang="ru-RU" sz="1600">
                <a:solidFill>
                  <a:srgbClr val="162341"/>
                </a:solidFill>
                <a:latin typeface="Montserrat Medium" panose="00000600000000000000" pitchFamily="2" charset="-52"/>
              </a:rPr>
              <a:t>Отсутствие владельцев процессов приведет к тому, что не будет возможности спроектировать процессы, или будут существенные временные задержки в утверждении данных процессов, а затем и в приемке разработанных решений.</a:t>
            </a:r>
          </a:p>
          <a:p>
            <a:pPr algn="ctr"/>
            <a:endParaRPr lang="ru-RU" sz="1600">
              <a:solidFill>
                <a:srgbClr val="16234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73F22F-1991-46A9-B2C8-88737BCFFF79}"/>
              </a:ext>
            </a:extLst>
          </p:cNvPr>
          <p:cNvSpPr txBox="1"/>
          <p:nvPr/>
        </p:nvSpPr>
        <p:spPr>
          <a:xfrm>
            <a:off x="5968573" y="6168513"/>
            <a:ext cx="4032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rgbClr val="162341"/>
                </a:solidFill>
                <a:latin typeface="Montserrat Medium" panose="00000600000000000000" pitchFamily="2" charset="-52"/>
              </a:rPr>
              <a:t>В результате риск срыва сроков и увеличения стоимости проекта.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F1409-419E-4F68-A8BA-9CB15AE27AB7}"/>
              </a:ext>
            </a:extLst>
          </p:cNvPr>
          <p:cNvSpPr txBox="1"/>
          <p:nvPr/>
        </p:nvSpPr>
        <p:spPr>
          <a:xfrm>
            <a:off x="1417967" y="1451012"/>
            <a:ext cx="265985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Montserrat SemiBold"/>
              </a:rPr>
              <a:t>Текущая ситуация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549834-A9AB-EFF5-ED4E-838EE7546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66" y="1276883"/>
            <a:ext cx="2958998" cy="713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AC4B18-643A-423A-B912-735136F5C8F8}"/>
              </a:ext>
            </a:extLst>
          </p:cNvPr>
          <p:cNvSpPr txBox="1"/>
          <p:nvPr/>
        </p:nvSpPr>
        <p:spPr>
          <a:xfrm>
            <a:off x="7502128" y="1449116"/>
            <a:ext cx="97393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Montserrat SemiBold"/>
              </a:rPr>
              <a:t>Риски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19C35F2-56D8-4CA9-5576-BE596C141896}"/>
              </a:ext>
            </a:extLst>
          </p:cNvPr>
          <p:cNvSpPr/>
          <p:nvPr/>
        </p:nvSpPr>
        <p:spPr>
          <a:xfrm>
            <a:off x="2573762" y="2885943"/>
            <a:ext cx="161898" cy="15128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F74801A-EB41-E53E-8AFB-8F8D96FBB9C9}"/>
              </a:ext>
            </a:extLst>
          </p:cNvPr>
          <p:cNvSpPr/>
          <p:nvPr/>
        </p:nvSpPr>
        <p:spPr>
          <a:xfrm>
            <a:off x="7904287" y="3169635"/>
            <a:ext cx="161898" cy="15128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81D9849-869C-D138-2451-C577EFF926FC}"/>
              </a:ext>
            </a:extLst>
          </p:cNvPr>
          <p:cNvSpPr/>
          <p:nvPr/>
        </p:nvSpPr>
        <p:spPr>
          <a:xfrm>
            <a:off x="2593526" y="4302029"/>
            <a:ext cx="161898" cy="15128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EB8FB43-9E0C-7FEE-4625-34A133F7BF1B}"/>
              </a:ext>
            </a:extLst>
          </p:cNvPr>
          <p:cNvSpPr/>
          <p:nvPr/>
        </p:nvSpPr>
        <p:spPr>
          <a:xfrm>
            <a:off x="7905713" y="5941734"/>
            <a:ext cx="161898" cy="15128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11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внешний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84C5994D-00D8-23D1-1834-7D63A7382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" y="-3014"/>
            <a:ext cx="10690129" cy="756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E802C-32B4-CC79-AADF-A62DB0650972}"/>
              </a:ext>
            </a:extLst>
          </p:cNvPr>
          <p:cNvSpPr txBox="1"/>
          <p:nvPr/>
        </p:nvSpPr>
        <p:spPr>
          <a:xfrm>
            <a:off x="584651" y="2453226"/>
            <a:ext cx="9530013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a typeface="+mn-lt"/>
                <a:cs typeface="+mn-lt"/>
              </a:rPr>
              <a:t>КАК АРХИТЕКТУРА 1C:ERP </a:t>
            </a:r>
            <a:endParaRPr lang="ru-RU" b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ru-RU" sz="4800" b="1" dirty="0">
                <a:solidFill>
                  <a:schemeClr val="bg1"/>
                </a:solidFill>
                <a:ea typeface="+mn-lt"/>
                <a:cs typeface="+mn-lt"/>
              </a:rPr>
              <a:t>ВЛИЯЕТ НА ПРОЕКТ</a:t>
            </a:r>
            <a:endParaRPr lang="ru-RU" b="1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6E8D345-D7A6-3B83-9B20-F98E59521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70" b="18970"/>
          <a:stretch/>
        </p:blipFill>
        <p:spPr>
          <a:xfrm>
            <a:off x="2047280" y="-236724"/>
            <a:ext cx="5444588" cy="33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6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 descr="Изображение выглядит как внешний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AC4520F1-A5E5-3C0F-5522-FA5231276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" y="-3014"/>
            <a:ext cx="10690129" cy="7564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F4BB3-89D4-4485-A0A2-ACE929F1A050}"/>
              </a:ext>
            </a:extLst>
          </p:cNvPr>
          <p:cNvSpPr txBox="1"/>
          <p:nvPr/>
        </p:nvSpPr>
        <p:spPr>
          <a:xfrm>
            <a:off x="2364283" y="457200"/>
            <a:ext cx="595312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SemiBold"/>
                <a:ea typeface="Roboto Medium"/>
              </a:rPr>
              <a:t>О ЧЕМ ПОГОВОРИМ</a:t>
            </a:r>
          </a:p>
        </p:txBody>
      </p:sp>
      <p:pic>
        <p:nvPicPr>
          <p:cNvPr id="8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73E3E8-C0D8-2714-04AF-746008F1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30" y="-471807"/>
            <a:ext cx="10718328" cy="8793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A568E5-E855-4A4D-B856-D63E8AD70005}"/>
              </a:ext>
            </a:extLst>
          </p:cNvPr>
          <p:cNvSpPr txBox="1"/>
          <p:nvPr/>
        </p:nvSpPr>
        <p:spPr>
          <a:xfrm>
            <a:off x="403419" y="1518061"/>
            <a:ext cx="1004221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Montserrat Medium"/>
                <a:ea typeface="Roboto Light"/>
              </a:rPr>
              <a:t>Как осуществить подготовку к запуску проекта автоматизации на базе 1С:ERP.</a:t>
            </a:r>
            <a:r>
              <a:rPr lang="en-US" sz="2400" b="1" dirty="0">
                <a:solidFill>
                  <a:srgbClr val="002060"/>
                </a:solidFill>
                <a:latin typeface="Montserrat Medium"/>
                <a:ea typeface="Roboto Light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Montserrat Medium"/>
                <a:ea typeface="Roboto Light"/>
              </a:rPr>
              <a:t>Говорить будем прежде всего об организационных моментах внутри организации</a:t>
            </a:r>
            <a:endParaRPr lang="ru-RU" sz="2400">
              <a:solidFill>
                <a:srgbClr val="002060"/>
              </a:solidFill>
              <a:latin typeface="Montserrat Medium"/>
              <a:cs typeface="Calibri" panose="020F0502020204030204"/>
            </a:endParaRPr>
          </a:p>
          <a:p>
            <a:pPr marL="457200" indent="-457200">
              <a:buAutoNum type="arabicPeriod"/>
            </a:pPr>
            <a:endParaRPr lang="ru-RU" sz="2400" b="1" dirty="0">
              <a:solidFill>
                <a:srgbClr val="002060"/>
              </a:solidFill>
              <a:latin typeface="Montserrat Medium" panose="00000600000000000000" pitchFamily="2" charset="-52"/>
              <a:ea typeface="Roboto Light" panose="02000000000000000000" pitchFamily="2" charset="0"/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Montserrat Medium"/>
                <a:ea typeface="Roboto Light"/>
              </a:rPr>
              <a:t>Как правильно организовать процесс с учетом архитектуры 1С:ERP.</a:t>
            </a:r>
          </a:p>
          <a:p>
            <a:pPr marL="457200" indent="-457200">
              <a:buAutoNum type="arabicPeriod"/>
            </a:pPr>
            <a:endParaRPr lang="ru-RU" sz="2400" b="1" dirty="0">
              <a:solidFill>
                <a:srgbClr val="002060"/>
              </a:solidFill>
              <a:latin typeface="Montserrat Medium" panose="00000600000000000000" pitchFamily="2" charset="-52"/>
              <a:ea typeface="Roboto Light" panose="02000000000000000000" pitchFamily="2" charset="0"/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Montserrat Medium"/>
                <a:ea typeface="Roboto Light"/>
              </a:rPr>
              <a:t>Бонусы</a:t>
            </a:r>
          </a:p>
        </p:txBody>
      </p:sp>
      <p:pic>
        <p:nvPicPr>
          <p:cNvPr id="5" name="Рисунок 7" descr="Изображение выглядит как человек, мужчина, одежд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DE2CC12A-3514-2233-1E65-57AF40C0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84038" y="3545028"/>
            <a:ext cx="6057254" cy="401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86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ED51B23D-022C-FAC9-C717-BDFCA61D3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8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DC0A23F-CBD8-612D-5A77-D00949BB5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109132"/>
            <a:ext cx="10686038" cy="8023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4404C-50D6-4B83-8C0F-7BE7B502689D}"/>
              </a:ext>
            </a:extLst>
          </p:cNvPr>
          <p:cNvSpPr txBox="1"/>
          <p:nvPr/>
        </p:nvSpPr>
        <p:spPr>
          <a:xfrm>
            <a:off x="445246" y="1770531"/>
            <a:ext cx="98012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ERP- система управления и только потом, система учета.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Единая система для большинства операций и бизнес-процессов предприятия.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Полная горизонтальная (все филиалы) и вертикальная (все функции и подразделения) интеграция в предприятие.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Финансы – важная компонента, но не единственная.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Финансы – следствие оперативного учета, учета операций реального мира.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83D39-9B02-466C-9851-16D8498109EF}"/>
              </a:ext>
            </a:extLst>
          </p:cNvPr>
          <p:cNvSpPr txBox="1"/>
          <p:nvPr/>
        </p:nvSpPr>
        <p:spPr>
          <a:xfrm>
            <a:off x="1067990" y="682109"/>
            <a:ext cx="8555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КОНЦЕПЦИЯ </a:t>
            </a:r>
            <a:r>
              <a:rPr lang="en-US" sz="4000">
                <a:solidFill>
                  <a:srgbClr val="FFFFFF"/>
                </a:solidFill>
                <a:latin typeface="Montserrat SemiBold" panose="00000700000000000000" pitchFamily="2" charset="-52"/>
              </a:rPr>
              <a:t>ERP-</a:t>
            </a:r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РЕШЕНИЙ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7B1DE906-3A1D-D422-65F9-B129E62F2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863" y="4849416"/>
            <a:ext cx="3961360" cy="28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20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Изображение выглядит как сцена, платформа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D10621F8-C5E3-EEC7-B6BB-D4C331667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3" y="4620"/>
            <a:ext cx="10693242" cy="762888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9BE7FBA-0DDE-5024-1E34-ED5C8AE0A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396586"/>
            <a:ext cx="10686038" cy="7832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4404C-50D6-4B83-8C0F-7BE7B502689D}"/>
              </a:ext>
            </a:extLst>
          </p:cNvPr>
          <p:cNvSpPr txBox="1"/>
          <p:nvPr/>
        </p:nvSpPr>
        <p:spPr>
          <a:xfrm>
            <a:off x="430961" y="1754206"/>
            <a:ext cx="98298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>
                <a:solidFill>
                  <a:srgbClr val="162341"/>
                </a:solidFill>
                <a:latin typeface="Montserrat Medium" panose="00000600000000000000" pitchFamily="2" charset="-52"/>
              </a:rPr>
              <a:t>В обоих решениях описывается экономическая модель предприятия.</a:t>
            </a:r>
          </a:p>
          <a:p>
            <a:endParaRPr lang="ru-RU" sz="28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>
                <a:solidFill>
                  <a:srgbClr val="162341"/>
                </a:solidFill>
                <a:latin typeface="Montserrat Medium" panose="00000600000000000000" pitchFamily="2" charset="-52"/>
              </a:rPr>
              <a:t>В 1С:ERP вся хозяйственная деятельность отражается в рамках оперативного учета.</a:t>
            </a:r>
          </a:p>
          <a:p>
            <a:endParaRPr lang="ru-RU" sz="28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>
                <a:solidFill>
                  <a:srgbClr val="162341"/>
                </a:solidFill>
                <a:latin typeface="Montserrat Medium" panose="00000600000000000000" pitchFamily="2" charset="-52"/>
              </a:rPr>
              <a:t>Сначала оперативное отражение деятельности предприятия – финансовый учет потом.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8B404-EF08-4537-904B-A3F025162372}"/>
              </a:ext>
            </a:extLst>
          </p:cNvPr>
          <p:cNvSpPr txBox="1"/>
          <p:nvPr/>
        </p:nvSpPr>
        <p:spPr>
          <a:xfrm>
            <a:off x="2673863" y="336923"/>
            <a:ext cx="5348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latin typeface="Montserrat SemiBold" panose="00000700000000000000" pitchFamily="2" charset="-52"/>
              </a:rPr>
              <a:t>1C:ERP VS 1C:</a:t>
            </a:r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УПП</a:t>
            </a:r>
          </a:p>
        </p:txBody>
      </p:sp>
    </p:spTree>
    <p:extLst>
      <p:ext uri="{BB962C8B-B14F-4D97-AF65-F5344CB8AC3E}">
        <p14:creationId xmlns:p14="http://schemas.microsoft.com/office/powerpoint/2010/main" val="134402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1DFBDF22-6CF2-08B1-B0F2-E96698557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A85AFD-7F42-62A9-1A48-F777D8C4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252646"/>
            <a:ext cx="10686038" cy="79279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4404C-50D6-4B83-8C0F-7BE7B502689D}"/>
              </a:ext>
            </a:extLst>
          </p:cNvPr>
          <p:cNvSpPr txBox="1"/>
          <p:nvPr/>
        </p:nvSpPr>
        <p:spPr>
          <a:xfrm>
            <a:off x="529468" y="2399322"/>
            <a:ext cx="7639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Собрать требования/ожидания от системы</a:t>
            </a:r>
          </a:p>
          <a:p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Четко и лаконично описать требования в документе (3-6 страниц максимум)</a:t>
            </a:r>
          </a:p>
          <a:p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Согласовать документ внутри компании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E6FCE-248F-4C99-AA44-E7AA50B03F11}"/>
              </a:ext>
            </a:extLst>
          </p:cNvPr>
          <p:cNvSpPr txBox="1"/>
          <p:nvPr/>
        </p:nvSpPr>
        <p:spPr>
          <a:xfrm>
            <a:off x="1972865" y="267192"/>
            <a:ext cx="67460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ОЖИДАНИЯ ОТ АВТОМАТИЗАЦИИ</a:t>
            </a: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1084D82-75B0-B18A-2CF8-176A70EA1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309" y="2965329"/>
            <a:ext cx="7335221" cy="52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72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FACC51F9-4DA2-4377-2972-5013DA053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F84740F-4BB8-D1AF-626E-6B1DF43D8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600533"/>
            <a:ext cx="10686038" cy="7563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4404C-50D6-4B83-8C0F-7BE7B502689D}"/>
              </a:ext>
            </a:extLst>
          </p:cNvPr>
          <p:cNvSpPr txBox="1"/>
          <p:nvPr/>
        </p:nvSpPr>
        <p:spPr>
          <a:xfrm>
            <a:off x="1069180" y="2391222"/>
            <a:ext cx="91630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Формируется понимание ожиданий и первое видение проекта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Становятся видны возможные противоречия между подразделениями и риски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Проясняется, есть ли заинтересованные лица и кадры для формирования команды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Заказчик сам определяется, а зачем ему система. Желательно в своих терминах, а не в терминах </a:t>
            </a:r>
            <a:r>
              <a:rPr lang="ru-RU" sz="2400" err="1">
                <a:solidFill>
                  <a:srgbClr val="162341"/>
                </a:solidFill>
                <a:latin typeface="Montserrat Medium" panose="00000600000000000000" pitchFamily="2" charset="-52"/>
              </a:rPr>
              <a:t>внедренца</a:t>
            </a: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F1DC96-A27E-48B6-B976-87B7B0C3AF7B}"/>
              </a:ext>
            </a:extLst>
          </p:cNvPr>
          <p:cNvSpPr txBox="1"/>
          <p:nvPr/>
        </p:nvSpPr>
        <p:spPr>
          <a:xfrm>
            <a:off x="1325165" y="564881"/>
            <a:ext cx="86510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ЦЕННОСТЬ ФОРМАЛИЗАЦИИ ОЖИДАНИЙ</a:t>
            </a:r>
          </a:p>
        </p:txBody>
      </p:sp>
    </p:spTree>
    <p:extLst>
      <p:ext uri="{BB962C8B-B14F-4D97-AF65-F5344CB8AC3E}">
        <p14:creationId xmlns:p14="http://schemas.microsoft.com/office/powerpoint/2010/main" val="125837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9F97D6A7-5BB5-3996-2C1C-8B4C8526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4A92C4-2DD2-515E-7D46-4C409820B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426139"/>
            <a:ext cx="10686038" cy="7785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4404C-50D6-4B83-8C0F-7BE7B502689D}"/>
              </a:ext>
            </a:extLst>
          </p:cNvPr>
          <p:cNvSpPr txBox="1"/>
          <p:nvPr/>
        </p:nvSpPr>
        <p:spPr>
          <a:xfrm>
            <a:off x="359568" y="2267397"/>
            <a:ext cx="997267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ERP, а все ли одинаково и на 100% понимают, что за этим кроется?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В разных ERP системах задекларировано решение идентичных задач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НО! Методики и концепции разные!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Система 1С:ERP сложное и большое решение: более 2000 форм ввода, тысячи таблиц, несколько томов кратко написанной документации. Курс концепция решения длится 14 часов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Как наглядно продемонстрировать систему? Сквозной пример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B120F5-5F7B-4C94-9EA7-86665D20EC9B}"/>
              </a:ext>
            </a:extLst>
          </p:cNvPr>
          <p:cNvSpPr txBox="1"/>
          <p:nvPr/>
        </p:nvSpPr>
        <p:spPr>
          <a:xfrm>
            <a:off x="739377" y="566268"/>
            <a:ext cx="9213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КОНЦЕПТУАЛЬНОЕ ПОНИМАНИЕ СИСТЕМЫ 1</a:t>
            </a:r>
            <a:r>
              <a:rPr lang="en-US" sz="4000">
                <a:solidFill>
                  <a:srgbClr val="FFFFFF"/>
                </a:solidFill>
                <a:latin typeface="Montserrat SemiBold" panose="00000700000000000000" pitchFamily="2" charset="-52"/>
              </a:rPr>
              <a:t>C:ERP</a:t>
            </a:r>
          </a:p>
        </p:txBody>
      </p:sp>
    </p:spTree>
    <p:extLst>
      <p:ext uri="{BB962C8B-B14F-4D97-AF65-F5344CB8AC3E}">
        <p14:creationId xmlns:p14="http://schemas.microsoft.com/office/powerpoint/2010/main" val="120829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C96EB1D7-E9FC-4682-74B4-92B62ABE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05CF2A9-4A83-CA7C-93C3-D03494B2E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80956"/>
            <a:ext cx="10686038" cy="8181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A39381-B771-43D8-9942-B50FFB4B888A}"/>
              </a:ext>
            </a:extLst>
          </p:cNvPr>
          <p:cNvSpPr txBox="1"/>
          <p:nvPr/>
        </p:nvSpPr>
        <p:spPr>
          <a:xfrm>
            <a:off x="2348276" y="358765"/>
            <a:ext cx="5981700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4000" dirty="0">
                <a:solidFill>
                  <a:srgbClr val="FFFFFF"/>
                </a:solidFill>
                <a:latin typeface="Montserrat SemiBold" panose="00000700000000000000" pitchFamily="2" charset="-52"/>
              </a:rPr>
              <a:t>СКВОЗНОЙ ПРИМЕР. ЗАЧЕМ?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56C9D-301C-4CD7-BF47-A0830BF0908A}"/>
              </a:ext>
            </a:extLst>
          </p:cNvPr>
          <p:cNvSpPr txBox="1"/>
          <p:nvPr/>
        </p:nvSpPr>
        <p:spPr>
          <a:xfrm>
            <a:off x="632093" y="1669927"/>
            <a:ext cx="90796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>
                <a:solidFill>
                  <a:srgbClr val="162341"/>
                </a:solidFill>
                <a:latin typeface="Montserrat Medium" panose="00000600000000000000" pitchFamily="2" charset="-52"/>
              </a:rPr>
              <a:t>Главная цель: получить представление о главных блоках системы</a:t>
            </a:r>
          </a:p>
          <a:p>
            <a:endParaRPr lang="ru-RU" sz="1800" b="1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>
                <a:solidFill>
                  <a:srgbClr val="162341"/>
                </a:solidFill>
                <a:latin typeface="Montserrat Medium" panose="00000600000000000000" pitchFamily="2" charset="-52"/>
              </a:rPr>
              <a:t>Цепочка поставок: прохождение от приемки заказа клиента, до заказа поставщику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>
                <a:solidFill>
                  <a:srgbClr val="162341"/>
                </a:solidFill>
                <a:latin typeface="Montserrat Medium" panose="00000600000000000000" pitchFamily="2" charset="-52"/>
              </a:rPr>
              <a:t>Оперативный учет на складах и в производстве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>
                <a:solidFill>
                  <a:srgbClr val="162341"/>
                </a:solidFill>
                <a:latin typeface="Montserrat Medium" panose="00000600000000000000" pitchFamily="2" charset="-52"/>
              </a:rPr>
              <a:t>Расчет себестоимости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>
                <a:solidFill>
                  <a:srgbClr val="162341"/>
                </a:solidFill>
                <a:latin typeface="Montserrat Medium" panose="00000600000000000000" pitchFamily="2" charset="-52"/>
              </a:rPr>
              <a:t>Обязательно на данных заказчика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E5CDE4-3641-4010-8430-F28878B0A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47" y="3981807"/>
            <a:ext cx="6881813" cy="307432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F1784-7009-0597-213B-B927D57676CA}"/>
              </a:ext>
            </a:extLst>
          </p:cNvPr>
          <p:cNvSpPr/>
          <p:nvPr/>
        </p:nvSpPr>
        <p:spPr>
          <a:xfrm>
            <a:off x="1683883" y="3810000"/>
            <a:ext cx="7298859" cy="341985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902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7E971040-BD30-57E1-BE56-E1AE46F0B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5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802E1FB-FA5A-A3F8-0FA0-B2F21D9D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632183"/>
            <a:ext cx="10686038" cy="7579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B56C9D-301C-4CD7-BF47-A0830BF0908A}"/>
              </a:ext>
            </a:extLst>
          </p:cNvPr>
          <p:cNvSpPr txBox="1"/>
          <p:nvPr/>
        </p:nvSpPr>
        <p:spPr>
          <a:xfrm>
            <a:off x="921543" y="2546688"/>
            <a:ext cx="88487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Совместно обсуждаем задачу для сквозного примера (особенности процесса на предприятии)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Передаем формат предоставления данных, для подготовки сквозного примера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Разрабатываем пример в 1С:ERP на данных Заказчика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Проводим демонстрацию сквозного примера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5553A-3CFD-4D7D-94F5-F4BB3C732628}"/>
              </a:ext>
            </a:extLst>
          </p:cNvPr>
          <p:cNvSpPr txBox="1"/>
          <p:nvPr/>
        </p:nvSpPr>
        <p:spPr>
          <a:xfrm>
            <a:off x="977684" y="566414"/>
            <a:ext cx="87177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ПОДГОТОВКА ДАННЫХ ДЛЯ СКВОЗНОГО ПРИМЕРА</a:t>
            </a:r>
          </a:p>
        </p:txBody>
      </p: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1F523E3-A284-5364-DC94-B91DDD86D8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203"/>
          <a:stretch/>
        </p:blipFill>
        <p:spPr>
          <a:xfrm>
            <a:off x="5016881" y="4627759"/>
            <a:ext cx="4103748" cy="328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5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B2BD17D7-7A60-0161-0403-045A1C04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4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0A7A42-4190-5BBD-1114-46B0186B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" y="-79651"/>
            <a:ext cx="10701877" cy="8514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B56C9D-301C-4CD7-BF47-A0830BF0908A}"/>
              </a:ext>
            </a:extLst>
          </p:cNvPr>
          <p:cNvSpPr txBox="1"/>
          <p:nvPr/>
        </p:nvSpPr>
        <p:spPr>
          <a:xfrm>
            <a:off x="956967" y="422769"/>
            <a:ext cx="87939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ОБСУЖДЕНИЕ С ЗАКАЗЧИКОМ СКВОЗНОГО ПРИМЕРА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A34844-1D53-4649-904B-C085E6A8F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02" y="1926599"/>
            <a:ext cx="5361689" cy="2940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8AF404-6A3A-4BF0-BBEB-AEAFF7F34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053" y="2727588"/>
            <a:ext cx="4822534" cy="26084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039492-A868-43E1-8DDD-6DA324801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81" y="4981365"/>
            <a:ext cx="6712744" cy="23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03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F53A2620-C1D1-65A9-3D65-890D70067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4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42057A7-F8C5-2D79-768C-55A2E71F4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" y="-127370"/>
            <a:ext cx="10686038" cy="8308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B56C9D-301C-4CD7-BF47-A0830BF0908A}"/>
              </a:ext>
            </a:extLst>
          </p:cNvPr>
          <p:cNvSpPr txBox="1"/>
          <p:nvPr/>
        </p:nvSpPr>
        <p:spPr>
          <a:xfrm>
            <a:off x="807242" y="1809854"/>
            <a:ext cx="907732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Формирование концептуального представления о системе 1С:ERP – не абстрактное (производство табуреток), а конкретное – на Ваших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162341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Запуск «мыслительного процесса» – выявление всех явных несоответствий системы с процессами на предприятии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B996D-8D68-4A7F-BC19-23A433FC6D80}"/>
              </a:ext>
            </a:extLst>
          </p:cNvPr>
          <p:cNvSpPr txBox="1"/>
          <p:nvPr/>
        </p:nvSpPr>
        <p:spPr>
          <a:xfrm>
            <a:off x="795901" y="4857390"/>
            <a:ext cx="907732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Понимание, что тезис «начнем работать на типовой системе, потом разберемся» – утопия.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162341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62341"/>
                </a:solidFill>
                <a:latin typeface="Montserrat Medium"/>
              </a:rPr>
              <a:t>Понимание, что 1С:ERP скорее вам подходит или НЕ подходит.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65C888-EFC2-4CAE-8EF7-545032A2142A}"/>
              </a:ext>
            </a:extLst>
          </p:cNvPr>
          <p:cNvSpPr txBox="1"/>
          <p:nvPr/>
        </p:nvSpPr>
        <p:spPr>
          <a:xfrm>
            <a:off x="1057666" y="705848"/>
            <a:ext cx="8574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ИТОГИ СКВОЗНОГО ПРИМЕРА</a:t>
            </a:r>
          </a:p>
        </p:txBody>
      </p:sp>
    </p:spTree>
    <p:extLst>
      <p:ext uri="{BB962C8B-B14F-4D97-AF65-F5344CB8AC3E}">
        <p14:creationId xmlns:p14="http://schemas.microsoft.com/office/powerpoint/2010/main" val="3123395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DAD431C-6321-778B-AD31-7F33D84BE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3" y="4620"/>
            <a:ext cx="10693242" cy="7549644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9167989-8D44-4649-0FDF-EBB1835F0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722"/>
            <a:ext cx="10686038" cy="7056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C30DE8-F86E-46E4-BA20-B3D6DAEFC568}"/>
              </a:ext>
            </a:extLst>
          </p:cNvPr>
          <p:cNvSpPr txBox="1"/>
          <p:nvPr/>
        </p:nvSpPr>
        <p:spPr>
          <a:xfrm>
            <a:off x="1529952" y="581710"/>
            <a:ext cx="763190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SemiBold"/>
              </a:rPr>
              <a:t>С ЧЕГО</a:t>
            </a:r>
            <a:r>
              <a:rPr lang="ru-RU" sz="4000" dirty="0">
                <a:solidFill>
                  <a:srgbClr val="162341"/>
                </a:solidFill>
                <a:latin typeface="Montserrat SemiBold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Montserrat SemiBold"/>
              </a:rPr>
              <a:t>НАЧАТЬ</a:t>
            </a:r>
            <a:r>
              <a:rPr lang="ru-RU" sz="4000" dirty="0">
                <a:solidFill>
                  <a:srgbClr val="162341"/>
                </a:solidFill>
                <a:latin typeface="Montserrat SemiBold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Montserrat SemiBold"/>
              </a:rPr>
              <a:t>ПРОЕКТ?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6C8629-41F8-4EBC-B9D9-6781B7F25A64}"/>
              </a:ext>
            </a:extLst>
          </p:cNvPr>
          <p:cNvSpPr txBox="1"/>
          <p:nvPr/>
        </p:nvSpPr>
        <p:spPr>
          <a:xfrm>
            <a:off x="791026" y="1801223"/>
            <a:ext cx="80891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Начнем автоматизировать с бухучета!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Наибольшая проблема для нас – планирование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Наше предприятие нуждается в комплексной автоматизации</a:t>
            </a:r>
          </a:p>
        </p:txBody>
      </p:sp>
    </p:spTree>
    <p:extLst>
      <p:ext uri="{BB962C8B-B14F-4D97-AF65-F5344CB8AC3E}">
        <p14:creationId xmlns:p14="http://schemas.microsoft.com/office/powerpoint/2010/main" val="3576799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внешний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84C5994D-00D8-23D1-1834-7D63A7382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" y="-3014"/>
            <a:ext cx="10690129" cy="756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E802C-32B4-CC79-AADF-A62DB0650972}"/>
              </a:ext>
            </a:extLst>
          </p:cNvPr>
          <p:cNvSpPr txBox="1"/>
          <p:nvPr/>
        </p:nvSpPr>
        <p:spPr>
          <a:xfrm>
            <a:off x="2094026" y="2464466"/>
            <a:ext cx="651379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Montserrat SemiBold"/>
                <a:ea typeface="Roboto Medium"/>
              </a:rPr>
              <a:t>СТАРТ ПРОЕКТА.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latin typeface="Montserrat SemiBold"/>
                <a:ea typeface="Roboto Medium"/>
              </a:rPr>
              <a:t>С ЧЕГО НАЧАТЬ?</a:t>
            </a:r>
          </a:p>
        </p:txBody>
      </p:sp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6E8D345-D7A6-3B83-9B20-F98E59521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70" b="18970"/>
          <a:stretch/>
        </p:blipFill>
        <p:spPr>
          <a:xfrm>
            <a:off x="2047280" y="-236724"/>
            <a:ext cx="5444588" cy="33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1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внешний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84C5994D-00D8-23D1-1834-7D63A7382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" y="-3014"/>
            <a:ext cx="10690129" cy="7564078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6E8D345-D7A6-3B83-9B20-F98E59521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70" b="18970"/>
          <a:stretch/>
        </p:blipFill>
        <p:spPr>
          <a:xfrm>
            <a:off x="2047280" y="-236724"/>
            <a:ext cx="5444588" cy="3378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2F2149-CA60-A7C4-88BF-D746F42B6582}"/>
              </a:ext>
            </a:extLst>
          </p:cNvPr>
          <p:cNvSpPr txBox="1"/>
          <p:nvPr/>
        </p:nvSpPr>
        <p:spPr>
          <a:xfrm>
            <a:off x="-431176" y="2476886"/>
            <a:ext cx="11555474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alibri"/>
                <a:cs typeface="Calibri"/>
              </a:rPr>
              <a:t>ДОРОЖНАЯ КАРТА РЕАЛИЗАЦИИ </a:t>
            </a:r>
            <a:endParaRPr lang="ru-RU">
              <a:solidFill>
                <a:schemeClr val="bg1"/>
              </a:solidFill>
            </a:endParaRPr>
          </a:p>
          <a:p>
            <a:pPr algn="ctr"/>
            <a:r>
              <a:rPr lang="ru-RU" sz="4800" b="1" dirty="0">
                <a:solidFill>
                  <a:schemeClr val="bg1"/>
                </a:solidFill>
                <a:latin typeface="Calibri"/>
                <a:cs typeface="Calibri"/>
              </a:rPr>
              <a:t>ПРОЕКТА КОМПЛЕКСНОЙ АВТОМАТИЗАЦИИ НА БАЗЕ 1C:ERP</a:t>
            </a:r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45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513075EC-E4A4-CB05-F47E-117A93D88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9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9A38285-37C4-BB7A-A561-EF294BDE1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709"/>
            <a:ext cx="10686038" cy="8308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2001440" y="291464"/>
            <a:ext cx="66889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НАШ РЕАЛЬНЫЙ КЕЙС, ПРЕДПОСЫЛКИ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2F256-2B1B-4979-8D6F-E1317628D8C3}"/>
              </a:ext>
            </a:extLst>
          </p:cNvPr>
          <p:cNvSpPr txBox="1"/>
          <p:nvPr/>
        </p:nvSpPr>
        <p:spPr>
          <a:xfrm>
            <a:off x="601490" y="2054859"/>
            <a:ext cx="9904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162341"/>
                </a:solidFill>
                <a:latin typeface="Montserrat Medium" panose="00000600000000000000" pitchFamily="2" charset="-52"/>
              </a:rPr>
              <a:t>Предприятие осуществляет инвестиции в создание нового производства на промышленной площадке в другом регионе.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162341"/>
                </a:solidFill>
                <a:latin typeface="Montserrat Medium" panose="00000600000000000000" pitchFamily="2" charset="-52"/>
              </a:rPr>
              <a:t>Для четырехкратного увеличения объемов производства нужны новые инструменты информатизации управления.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DE472-4671-47E7-8CAC-D378EEEA237E}"/>
              </a:ext>
            </a:extLst>
          </p:cNvPr>
          <p:cNvSpPr txBox="1"/>
          <p:nvPr/>
        </p:nvSpPr>
        <p:spPr>
          <a:xfrm>
            <a:off x="601490" y="3669762"/>
            <a:ext cx="99045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162341"/>
                </a:solidFill>
                <a:latin typeface="Montserrat Medium" panose="00000600000000000000" pitchFamily="2" charset="-52"/>
              </a:rPr>
              <a:t>Ключевая проблема: отсутствие инструментария для целостного управления деятельностью повышает риски не достичь поставленных целей по масштабированию бизнеса, что в свою очередь не позволит исполнять заказы в срок и обеспечить возврат на вложенные акционерами средства.</a:t>
            </a:r>
          </a:p>
        </p:txBody>
      </p:sp>
      <p:pic>
        <p:nvPicPr>
          <p:cNvPr id="3" name="Рисунок 4" descr="Изображение выглядит как электроник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D9C9630A-929A-30D3-E906-F31E29131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061" y="4896098"/>
            <a:ext cx="3913841" cy="276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15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1E8A5A8-DBE4-AA5E-E1E2-E580AFF50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3" y="4620"/>
            <a:ext cx="10693242" cy="7613038"/>
          </a:xfrm>
          <a:prstGeom prst="rect">
            <a:avLst/>
          </a:prstGeom>
        </p:spPr>
      </p:pic>
      <p:pic>
        <p:nvPicPr>
          <p:cNvPr id="3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9D491D4-192F-487B-7910-E00F9224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460342"/>
            <a:ext cx="10686038" cy="84192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4502777" y="205993"/>
            <a:ext cx="58602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ГЛАВНОЕ «ЗАЧЕМ»?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2F256-2B1B-4979-8D6F-E1317628D8C3}"/>
              </a:ext>
            </a:extLst>
          </p:cNvPr>
          <p:cNvSpPr txBox="1"/>
          <p:nvPr/>
        </p:nvSpPr>
        <p:spPr>
          <a:xfrm>
            <a:off x="4407325" y="1180510"/>
            <a:ext cx="6280378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400" b="1" dirty="0">
                <a:solidFill>
                  <a:srgbClr val="162341"/>
                </a:solidFill>
                <a:latin typeface="Montserrat Medium"/>
              </a:rPr>
              <a:t>Снизить риски проекта внедрения 1C:ERP, получить результат от инвестиций для бизнеса, внедрить с первого раза.</a:t>
            </a:r>
          </a:p>
          <a:p>
            <a:endParaRPr lang="ru-RU" sz="2400" b="1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r>
              <a:rPr lang="ru-RU" sz="2400" b="1" dirty="0">
                <a:solidFill>
                  <a:srgbClr val="162341"/>
                </a:solidFill>
                <a:latin typeface="Montserrat Medium"/>
              </a:rPr>
              <a:t>Другие зачем: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0" dirty="0">
                <a:solidFill>
                  <a:srgbClr val="162341"/>
                </a:solidFill>
                <a:latin typeface="Montserrat Medium"/>
              </a:rPr>
              <a:t>Получить управляемый проект, а значит, повысить шансы на успех и результативность проекта.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0" dirty="0">
                <a:solidFill>
                  <a:srgbClr val="162341"/>
                </a:solidFill>
                <a:latin typeface="Montserrat Medium"/>
              </a:rPr>
              <a:t>Определить границы проекта: процессные, функциональные, организационные.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0" dirty="0">
                <a:solidFill>
                  <a:srgbClr val="162341"/>
                </a:solidFill>
                <a:latin typeface="Montserrat Medium"/>
              </a:rPr>
              <a:t>Снизить риски неверного выбора исполнителя для комплексного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3028880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76974605-8603-5CB4-5420-5AD163F42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3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2E920DA-13E9-544D-2D66-38EEE7704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709"/>
            <a:ext cx="10686038" cy="8181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2671763" y="665809"/>
            <a:ext cx="5348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ПРОЦЕССЫ 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2F256-2B1B-4979-8D6F-E1317628D8C3}"/>
              </a:ext>
            </a:extLst>
          </p:cNvPr>
          <p:cNvSpPr txBox="1"/>
          <p:nvPr/>
        </p:nvSpPr>
        <p:spPr>
          <a:xfrm>
            <a:off x="616323" y="2166726"/>
            <a:ext cx="94586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Управление нормативно-справочной информацией (НСИ)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Долгосрочное и краткосрочное планирование: продаж, закупок, производства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Управление продажами, заказами клиентов, отгрузками, передача заказов в производство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Управление закупками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err="1">
                <a:solidFill>
                  <a:srgbClr val="162341"/>
                </a:solidFill>
                <a:latin typeface="Montserrat Medium" panose="00000600000000000000" pitchFamily="2" charset="-52"/>
              </a:rPr>
              <a:t>Диспетчирование</a:t>
            </a: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 производства и сменно-суточное планирование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Оперативный учет: складская и производственная логистика, прослеживаемость</a:t>
            </a:r>
          </a:p>
        </p:txBody>
      </p:sp>
    </p:spTree>
    <p:extLst>
      <p:ext uri="{BB962C8B-B14F-4D97-AF65-F5344CB8AC3E}">
        <p14:creationId xmlns:p14="http://schemas.microsoft.com/office/powerpoint/2010/main" val="2396320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91F05672-F7BA-334B-972B-B4D728BC5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3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2D2113F-894A-4D94-CA36-0D139D808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" y="-95720"/>
            <a:ext cx="10686038" cy="8324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2671763" y="648385"/>
            <a:ext cx="5348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ПРОЦЕССЫ #2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2F256-2B1B-4979-8D6F-E1317628D8C3}"/>
              </a:ext>
            </a:extLst>
          </p:cNvPr>
          <p:cNvSpPr txBox="1"/>
          <p:nvPr/>
        </p:nvSpPr>
        <p:spPr>
          <a:xfrm>
            <a:off x="652101" y="2009961"/>
            <a:ext cx="9580028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162341"/>
                </a:solidFill>
                <a:latin typeface="Montserrat Medium"/>
              </a:rPr>
              <a:t>Управление качеством</a:t>
            </a:r>
          </a:p>
          <a:p>
            <a:endParaRPr lang="ru-RU" sz="2800" dirty="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162341"/>
                </a:solidFill>
                <a:latin typeface="Montserrat Medium"/>
              </a:rPr>
              <a:t>Регламентированный учет</a:t>
            </a:r>
          </a:p>
          <a:p>
            <a:endParaRPr lang="ru-RU" sz="2800" dirty="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162341"/>
                </a:solidFill>
                <a:latin typeface="Montserrat Medium"/>
              </a:rPr>
              <a:t>Управленческий учет затрат, себестоимость</a:t>
            </a:r>
          </a:p>
          <a:p>
            <a:endParaRPr lang="ru-RU" sz="2800" dirty="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162341"/>
                </a:solidFill>
                <a:latin typeface="Montserrat Medium"/>
              </a:rPr>
              <a:t>Финансовое планирование (бюджетирование) и отчетность</a:t>
            </a:r>
          </a:p>
          <a:p>
            <a:endParaRPr lang="ru-RU" sz="2800" dirty="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162341"/>
                </a:solidFill>
                <a:latin typeface="Montserrat Medium"/>
              </a:rPr>
              <a:t>Кадровый учет и расчет заработной платы</a:t>
            </a:r>
          </a:p>
        </p:txBody>
      </p:sp>
    </p:spTree>
    <p:extLst>
      <p:ext uri="{BB962C8B-B14F-4D97-AF65-F5344CB8AC3E}">
        <p14:creationId xmlns:p14="http://schemas.microsoft.com/office/powerpoint/2010/main" val="1297318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5063B4B4-527F-675F-C59E-9F4507754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1D155A9-D483-71D4-51AD-3CFA70028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444084"/>
            <a:ext cx="10686038" cy="8862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2279481" y="502807"/>
            <a:ext cx="61555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ЧТО БУДЕМ ДЕЛАТЬ?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C8EBA1-758E-4375-8A2B-227CBCF2D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98" y="1693520"/>
            <a:ext cx="8339497" cy="48695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9ED0D4-6C01-F7EE-6402-292DCDB71B81}"/>
              </a:ext>
            </a:extLst>
          </p:cNvPr>
          <p:cNvSpPr/>
          <p:nvPr/>
        </p:nvSpPr>
        <p:spPr>
          <a:xfrm>
            <a:off x="935491" y="1377722"/>
            <a:ext cx="8880129" cy="548920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392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111FFF59-D1A1-F336-D340-E5AAB0DB4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9851BDD-374E-E321-E352-F74883EF0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459917"/>
            <a:ext cx="10686038" cy="8862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1094748" y="278301"/>
            <a:ext cx="84796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ФРАГМЕНТ ДОКУМЕНТА (ПРИМЕР)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5B979-1BDB-4F4C-885A-40D12FC69525}"/>
              </a:ext>
            </a:extLst>
          </p:cNvPr>
          <p:cNvSpPr txBox="1"/>
          <p:nvPr/>
        </p:nvSpPr>
        <p:spPr>
          <a:xfrm>
            <a:off x="520861" y="1717598"/>
            <a:ext cx="963869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600" b="1" dirty="0">
                <a:solidFill>
                  <a:srgbClr val="162341"/>
                </a:solidFill>
                <a:latin typeface="Montserrat SemiBold"/>
              </a:rPr>
              <a:t>Требования к отражению данных по заработной плате в управленческом учете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C2B668-A238-47F1-B9A4-AF06F6D19D92}"/>
              </a:ext>
            </a:extLst>
          </p:cNvPr>
          <p:cNvSpPr txBox="1"/>
          <p:nvPr/>
        </p:nvSpPr>
        <p:spPr>
          <a:xfrm>
            <a:off x="387812" y="2167586"/>
            <a:ext cx="9916184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Данные управленческого учета по заработной плате основаны на прогнозных начислениях, изначально формируемых на уровне 1С:ЗУП: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1. Выполняется формирование прогнозных начислений ФОТ, не влияющих на регламентированный учет: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1.1 Учет оплаты за основное отработанное время (оплата по окладу, оплата по часовой тарифной ставке, доплаты за ночное время, доплаты за сверхурочные часы, надбавки, премии);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1.2 Учет оплаты неотработанного времени (Отпуска, компенсационные выплаты, выплаты за счет ФСС);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1.3 Учет удержаний (НДФЛ, удержания по исполнительным листам, удержания за бланки трудовых книжек).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2. Выполняется формирование прогнозных  расчетов на ФОТ: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2.1 Расчеты резервов (резервов по отпускам, резерв по бонусам);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2.2 Расчеты налогов и взносов.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3. Выполняется формирование прогнозного отражения расчетов по заработной плате по способам учета, для дальнейшего отражения на счетах в системе управленческого учета.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3.1 Прогнозное отражение выполняется с уровнем аналитики, сопоставимым с регламентированным учетом;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3.1.1 Единый набор способов отражения заработной платы в учете;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3.1.2 Единый набор подразделений;</a:t>
            </a:r>
          </a:p>
          <a:p>
            <a:r>
              <a:rPr lang="ru-RU" sz="1500">
                <a:solidFill>
                  <a:srgbClr val="002060"/>
                </a:solidFill>
                <a:latin typeface="Montserrat Medium" panose="00000600000000000000" pitchFamily="2" charset="-52"/>
              </a:rPr>
              <a:t>3.1.3 Единая структура МВЗ, ЦФО, Юнитов, Департаментов, Вертикалей.</a:t>
            </a:r>
          </a:p>
        </p:txBody>
      </p:sp>
    </p:spTree>
    <p:extLst>
      <p:ext uri="{BB962C8B-B14F-4D97-AF65-F5344CB8AC3E}">
        <p14:creationId xmlns:p14="http://schemas.microsoft.com/office/powerpoint/2010/main" val="340834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DD8E6BD1-12E7-86A2-FDFF-C5A08426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88B1F1-54C6-451C-3D6A-7D0998B80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" y="-412419"/>
            <a:ext cx="10686038" cy="8862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1348567" y="400735"/>
            <a:ext cx="7993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ЧТО БУДЕМ ДЕЛАТЬ? #2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5F24D-6158-469A-8EAA-6DE496FC6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27" y="1893971"/>
            <a:ext cx="9495358" cy="462972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599A13-B48D-C613-CBFC-2FC34A05A63B}"/>
              </a:ext>
            </a:extLst>
          </p:cNvPr>
          <p:cNvSpPr/>
          <p:nvPr/>
        </p:nvSpPr>
        <p:spPr>
          <a:xfrm>
            <a:off x="442231" y="1564821"/>
            <a:ext cx="9776225" cy="523969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299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E8895C13-2ABA-1AA6-59C5-534C2BA2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357381E-EF70-DBBC-48B6-1A4B63A25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" y="-475749"/>
            <a:ext cx="10686038" cy="8862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1212480" y="251331"/>
            <a:ext cx="82700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ФРАГМЕНТ ДОКУМЕНТА (ПРИМЕР)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E05D5C2B-E310-4AE7-BB7E-32C0D671F2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056497"/>
              </p:ext>
            </p:extLst>
          </p:nvPr>
        </p:nvGraphicFramePr>
        <p:xfrm>
          <a:off x="1210862" y="1826101"/>
          <a:ext cx="8270083" cy="4831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4677">
                  <a:extLst>
                    <a:ext uri="{9D8B030D-6E8A-4147-A177-3AD203B41FA5}">
                      <a16:colId xmlns:a16="http://schemas.microsoft.com/office/drawing/2014/main" val="733937268"/>
                    </a:ext>
                  </a:extLst>
                </a:gridCol>
                <a:gridCol w="3878712">
                  <a:extLst>
                    <a:ext uri="{9D8B030D-6E8A-4147-A177-3AD203B41FA5}">
                      <a16:colId xmlns:a16="http://schemas.microsoft.com/office/drawing/2014/main" val="1991765270"/>
                    </a:ext>
                  </a:extLst>
                </a:gridCol>
                <a:gridCol w="2756694">
                  <a:extLst>
                    <a:ext uri="{9D8B030D-6E8A-4147-A177-3AD203B41FA5}">
                      <a16:colId xmlns:a16="http://schemas.microsoft.com/office/drawing/2014/main" val="4046159680"/>
                    </a:ext>
                  </a:extLst>
                </a:gridCol>
              </a:tblGrid>
              <a:tr h="474650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</a:rPr>
                        <a:t>Очередь автоматизации</a:t>
                      </a:r>
                      <a:endParaRPr lang="ru-RU" sz="1200" b="1" kern="1200">
                        <a:solidFill>
                          <a:srgbClr val="002060"/>
                        </a:solidFill>
                        <a:latin typeface="Montserrat Medium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CB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</a:rPr>
                        <a:t>Направление автоматизации</a:t>
                      </a:r>
                      <a:endParaRPr lang="ru-RU" sz="1200" b="1" kern="1200">
                        <a:solidFill>
                          <a:srgbClr val="002060"/>
                        </a:solidFill>
                        <a:latin typeface="Montserrat Medium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CB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</a:rPr>
                        <a:t>Владельцы процесса</a:t>
                      </a:r>
                      <a:endParaRPr lang="ru-RU" sz="1200" b="1" kern="1200">
                        <a:solidFill>
                          <a:srgbClr val="002060"/>
                        </a:solidFill>
                        <a:latin typeface="Montserrat Medium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CB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843066"/>
                  </a:ext>
                </a:extLst>
              </a:tr>
              <a:tr h="554857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2060"/>
                          </a:solidFill>
                        </a:rPr>
                        <a:t>I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</a:rPr>
                        <a:t>очередь</a:t>
                      </a:r>
                      <a:endParaRPr lang="ru-RU" sz="1200" kern="1200">
                        <a:solidFill>
                          <a:srgbClr val="002060"/>
                        </a:solidFill>
                        <a:latin typeface="Montserrat Medium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CB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Сопровождение конструкторско- технологической подготовки производства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Конструкторский отдел, Технологический отдел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5388909"/>
                  </a:ext>
                </a:extLst>
              </a:tr>
              <a:tr h="557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Учет материальных потоков: централизованное управление ТМЦ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Материальные склады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9000298"/>
                  </a:ext>
                </a:extLst>
              </a:tr>
              <a:tr h="554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Ведение казначейства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Подразделения-инициаторы платежей, Финансовая дирекция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7048716"/>
                  </a:ext>
                </a:extLst>
              </a:tr>
              <a:tr h="759441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2060"/>
                          </a:solidFill>
                        </a:rPr>
                        <a:t>II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</a:rPr>
                        <a:t>очередь</a:t>
                      </a:r>
                      <a:endParaRPr lang="ru-RU" sz="1200" kern="1200">
                        <a:solidFill>
                          <a:srgbClr val="002060"/>
                        </a:solidFill>
                        <a:latin typeface="Montserrat Medium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CB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Планирование производственной программы: Формирование Сводной материальной ведомости, </a:t>
                      </a:r>
                      <a:r>
                        <a:rPr lang="ru-RU" sz="1400" kern="1200" dirty="0" err="1">
                          <a:solidFill>
                            <a:srgbClr val="162341"/>
                          </a:solidFill>
                        </a:rPr>
                        <a:t>подетальных</a:t>
                      </a:r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 планов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Планово-диспетчерский отдел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954680"/>
                  </a:ext>
                </a:extLst>
              </a:tr>
              <a:tr h="5379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Проведение учетных операций (связанных с производством)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Цеховые мастера, Начальник производства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2761465"/>
                  </a:ext>
                </a:extLst>
              </a:tr>
              <a:tr h="7594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Учет материальных потоков: отпуск в производство ТМЦ по Срокам годности и Партии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Планово-диспетчерский отдел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9058720"/>
                  </a:ext>
                </a:extLst>
              </a:tr>
              <a:tr h="316434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2060"/>
                          </a:solidFill>
                        </a:rPr>
                        <a:t>III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</a:rPr>
                        <a:t>очередь</a:t>
                      </a:r>
                      <a:endParaRPr lang="ru-RU" sz="1200" kern="1200">
                        <a:solidFill>
                          <a:srgbClr val="002060"/>
                        </a:solidFill>
                        <a:latin typeface="Montserrat Medium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CB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Бухгалтерский и налоговый учет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Бухгалтерия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83863"/>
                  </a:ext>
                </a:extLst>
              </a:tr>
              <a:tr h="3164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Калькуляция себестоимости выпуска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62341"/>
                          </a:solidFill>
                        </a:rPr>
                        <a:t>Финансовая дирекция</a:t>
                      </a:r>
                      <a:endParaRPr lang="ru-RU" sz="1400" kern="1200" dirty="0">
                        <a:solidFill>
                          <a:srgbClr val="16234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453537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8C91A1-81D3-A0E9-FEE5-ABF51EDAEC9D}"/>
              </a:ext>
            </a:extLst>
          </p:cNvPr>
          <p:cNvSpPr/>
          <p:nvPr/>
        </p:nvSpPr>
        <p:spPr>
          <a:xfrm>
            <a:off x="929807" y="1683883"/>
            <a:ext cx="8846236" cy="514896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67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34EB9689-E42C-85A4-5C20-D9D3BACF3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F74D13E-BDD6-3760-2948-93380B61E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37" y="-649909"/>
            <a:ext cx="10686038" cy="8862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1781498" y="444387"/>
            <a:ext cx="7108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>
                <a:solidFill>
                  <a:srgbClr val="FFFFFF"/>
                </a:solidFill>
                <a:latin typeface="Montserrat SemiBold" panose="00000700000000000000" pitchFamily="2" charset="-52"/>
              </a:rPr>
              <a:t>ЧТО БУДЕМ ДЕЛАТЬ? #3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9B62B4-CD14-469E-A91F-880F84B1B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912" y="1409828"/>
            <a:ext cx="7877987" cy="531388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CA41E1-34D7-9E72-8490-73073137FF51}"/>
              </a:ext>
            </a:extLst>
          </p:cNvPr>
          <p:cNvSpPr/>
          <p:nvPr/>
        </p:nvSpPr>
        <p:spPr>
          <a:xfrm>
            <a:off x="1190613" y="1309693"/>
            <a:ext cx="8313194" cy="551188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6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28EB9201-31CE-526D-87A8-DB728E42A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4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7CCBBAE-6425-92C1-0244-2CB65E78E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30" y="-471807"/>
            <a:ext cx="10718328" cy="8793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F4BB3-89D4-4485-A0A2-ACE929F1A050}"/>
              </a:ext>
            </a:extLst>
          </p:cNvPr>
          <p:cNvSpPr txBox="1"/>
          <p:nvPr/>
        </p:nvSpPr>
        <p:spPr>
          <a:xfrm>
            <a:off x="531195" y="2208626"/>
            <a:ext cx="9633943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Montserrat Medium"/>
                <a:ea typeface="Roboto Light"/>
              </a:rPr>
              <a:t>Частично внедрено 1С:УПП. </a:t>
            </a:r>
            <a:r>
              <a:rPr lang="ru-RU" sz="2000" dirty="0">
                <a:solidFill>
                  <a:srgbClr val="002060"/>
                </a:solidFill>
                <a:latin typeface="Montserrat Medium"/>
                <a:ea typeface="Roboto Light"/>
              </a:rPr>
              <a:t>Был проект, УПП работает, систему дорабатывали, запустили учетные контуры, но задачи оперативного управления и управления производством не решены.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2060"/>
              </a:solidFill>
              <a:latin typeface="Montserrat Medium"/>
              <a:ea typeface="Roboto Ligh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Montserrat Medium"/>
                <a:ea typeface="Roboto Light"/>
              </a:rPr>
              <a:t>Работает (древняя) </a:t>
            </a:r>
            <a:r>
              <a:rPr lang="ru-RU" sz="2000" b="1" dirty="0" err="1">
                <a:solidFill>
                  <a:srgbClr val="002060"/>
                </a:solidFill>
                <a:latin typeface="Montserrat Medium"/>
                <a:ea typeface="Roboto Light"/>
              </a:rPr>
              <a:t>самописная</a:t>
            </a:r>
            <a:r>
              <a:rPr lang="ru-RU" sz="2000" b="1" dirty="0">
                <a:solidFill>
                  <a:srgbClr val="002060"/>
                </a:solidFill>
                <a:latin typeface="Montserrat Medium"/>
                <a:ea typeface="Roboto Light"/>
              </a:rPr>
              <a:t> система. </a:t>
            </a:r>
            <a:r>
              <a:rPr lang="ru-RU" sz="2000" dirty="0">
                <a:solidFill>
                  <a:srgbClr val="002060"/>
                </a:solidFill>
                <a:latin typeface="Montserrat Medium"/>
                <a:ea typeface="Roboto Light"/>
              </a:rPr>
              <a:t>Развивать смысла не имеет и возможности нет. Высокие риски сопровождения.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2060"/>
              </a:solidFill>
              <a:latin typeface="Montserrat Medium"/>
              <a:ea typeface="Roboto Ligh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Montserrat Medium"/>
                <a:ea typeface="Roboto Light"/>
              </a:rPr>
              <a:t>Используется устаревшая система на базе 7.7. </a:t>
            </a:r>
            <a:r>
              <a:rPr lang="ru-RU" sz="2000" dirty="0">
                <a:solidFill>
                  <a:srgbClr val="002060"/>
                </a:solidFill>
                <a:latin typeface="Montserrat Medium"/>
                <a:ea typeface="Roboto Light"/>
              </a:rPr>
              <a:t>Задачи не решены и не могут быть решены, система большей частью </a:t>
            </a:r>
            <a:r>
              <a:rPr lang="ru-RU" sz="2000" dirty="0" err="1">
                <a:solidFill>
                  <a:srgbClr val="002060"/>
                </a:solidFill>
                <a:latin typeface="Montserrat Medium"/>
                <a:ea typeface="Roboto Light"/>
              </a:rPr>
              <a:t>самописная</a:t>
            </a:r>
            <a:r>
              <a:rPr lang="ru-RU" sz="2000" dirty="0">
                <a:solidFill>
                  <a:srgbClr val="002060"/>
                </a:solidFill>
                <a:latin typeface="Montserrat Medium"/>
                <a:ea typeface="Roboto Light"/>
              </a:rPr>
              <a:t>. Развивать смысла нет.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2060"/>
              </a:solidFill>
              <a:latin typeface="Montserrat Medium"/>
              <a:ea typeface="Roboto Ligh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Montserrat Medium"/>
                <a:ea typeface="Roboto Light"/>
              </a:rPr>
              <a:t>Частично внедрена западная система.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26313-2D24-496A-A386-EDF8962438E3}"/>
              </a:ext>
            </a:extLst>
          </p:cNvPr>
          <p:cNvSpPr txBox="1"/>
          <p:nvPr/>
        </p:nvSpPr>
        <p:spPr>
          <a:xfrm>
            <a:off x="2284891" y="549785"/>
            <a:ext cx="612457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SemiBold"/>
                <a:ea typeface="Roboto Medium"/>
              </a:rPr>
              <a:t>ТЕКУЩАЯ</a:t>
            </a:r>
            <a:r>
              <a:rPr lang="ru-RU" sz="4000" dirty="0">
                <a:solidFill>
                  <a:srgbClr val="002060"/>
                </a:solidFill>
                <a:latin typeface="Montserrat SemiBold"/>
                <a:ea typeface="Roboto Medium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Montserrat SemiBold"/>
                <a:ea typeface="Roboto Medium"/>
              </a:rPr>
              <a:t>СИТУАЦИЯ</a:t>
            </a:r>
            <a:endParaRPr lang="en-US" sz="4000" dirty="0">
              <a:solidFill>
                <a:schemeClr val="bg1"/>
              </a:solidFill>
              <a:latin typeface="Montserrat SemiBold"/>
              <a:ea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4020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мебель, картотека&#10;&#10;Автоматически созданное описание">
            <a:extLst>
              <a:ext uri="{FF2B5EF4-FFF2-40B4-BE49-F238E27FC236}">
                <a16:creationId xmlns:a16="http://schemas.microsoft.com/office/drawing/2014/main" id="{FFFDB6F6-2D1D-BF4A-B04C-D5CABC375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1" y="4620"/>
            <a:ext cx="10709082" cy="7613038"/>
          </a:xfrm>
          <a:prstGeom prst="rect">
            <a:avLst/>
          </a:prstGeom>
        </p:spPr>
      </p:pic>
      <p:pic>
        <p:nvPicPr>
          <p:cNvPr id="8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3A0F539-C501-61DB-84F0-0BA993219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" y="-382720"/>
            <a:ext cx="10686038" cy="7087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855381" y="401620"/>
            <a:ext cx="89844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800">
                <a:solidFill>
                  <a:srgbClr val="FFFFFF"/>
                </a:solidFill>
                <a:latin typeface="Montserrat SemiBold" panose="00000700000000000000" pitchFamily="2" charset="-52"/>
              </a:rPr>
              <a:t>ОГРАНИЧЕНИЯ И ДОПУЩЕНИЯ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F8B4C-1F0C-446A-AEAB-53847D5C68F0}"/>
              </a:ext>
            </a:extLst>
          </p:cNvPr>
          <p:cNvSpPr txBox="1"/>
          <p:nvPr/>
        </p:nvSpPr>
        <p:spPr>
          <a:xfrm>
            <a:off x="341495" y="1364907"/>
            <a:ext cx="10610479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Нет детальных схем бизнес-процессов «как есть». </a:t>
            </a:r>
            <a:endParaRPr lang="ru-RU" dirty="0">
              <a:latin typeface="Montserrat Medium"/>
            </a:endParaRPr>
          </a:p>
          <a:p>
            <a:r>
              <a:rPr lang="ru-RU" sz="2400" dirty="0">
                <a:solidFill>
                  <a:srgbClr val="162341"/>
                </a:solidFill>
                <a:latin typeface="Montserrat Medium"/>
              </a:rPr>
              <a:t>    Только процессы, требующие доработки.</a:t>
            </a:r>
            <a:endParaRPr lang="ru-RU" dirty="0">
              <a:latin typeface="Montserrat Medium"/>
            </a:endParaRPr>
          </a:p>
          <a:p>
            <a:pPr marL="342900" indent="-342900">
              <a:buFont typeface="+mj-lt"/>
              <a:buAutoNum type="arabicPeriod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Не проводится функциональное моделирование и разработка примера на данных клиента.</a:t>
            </a:r>
          </a:p>
          <a:p>
            <a:pPr marL="342900" indent="-342900">
              <a:buFont typeface="+mj-lt"/>
              <a:buAutoNum type="arabicPeriod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Исследуем только те процессы основной деятельности, которые будем автоматизировать.</a:t>
            </a:r>
          </a:p>
        </p:txBody>
      </p:sp>
    </p:spTree>
    <p:extLst>
      <p:ext uri="{BB962C8B-B14F-4D97-AF65-F5344CB8AC3E}">
        <p14:creationId xmlns:p14="http://schemas.microsoft.com/office/powerpoint/2010/main" val="3030209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177152C6-E599-46C7-F62C-E88F2BA4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DED0003-3662-51E3-EB49-71821A227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" y="-95720"/>
            <a:ext cx="10686038" cy="8355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682228" y="467410"/>
            <a:ext cx="9327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>
                <a:solidFill>
                  <a:srgbClr val="FFFFFF"/>
                </a:solidFill>
                <a:latin typeface="Montserrat SemiBold" panose="00000700000000000000" pitchFamily="2" charset="-52"/>
              </a:rPr>
              <a:t>КАК БУДЕТ ПОСТРОЕНА РАБОТА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F8B4C-1F0C-446A-AEAB-53847D5C68F0}"/>
              </a:ext>
            </a:extLst>
          </p:cNvPr>
          <p:cNvSpPr txBox="1"/>
          <p:nvPr/>
        </p:nvSpPr>
        <p:spPr>
          <a:xfrm>
            <a:off x="338434" y="1702345"/>
            <a:ext cx="10014943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Формирование рабочей группы с двух сторон.</a:t>
            </a:r>
          </a:p>
          <a:p>
            <a:pPr marL="342900" indent="-342900">
              <a:buFont typeface="+mj-lt"/>
              <a:buAutoNum type="arabicPeriod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Очные визиты на предприятие. Сбор данных для анализа.</a:t>
            </a:r>
          </a:p>
          <a:p>
            <a:pPr marL="342900" indent="-342900">
              <a:buFont typeface="+mj-lt"/>
              <a:buAutoNum type="arabicPeriod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Уточнение и дополнение информации по Skype.</a:t>
            </a:r>
          </a:p>
          <a:p>
            <a:pPr marL="342900" indent="-342900">
              <a:buFont typeface="+mj-lt"/>
              <a:buAutoNum type="arabicPeriod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Разработка дорожной карты.</a:t>
            </a:r>
          </a:p>
          <a:p>
            <a:pPr marL="342900" indent="-342900">
              <a:buFont typeface="+mj-lt"/>
              <a:buAutoNum type="arabicPeriod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Согласование документа.</a:t>
            </a:r>
          </a:p>
          <a:p>
            <a:pPr marL="342900" indent="-342900">
              <a:buFont typeface="+mj-lt"/>
              <a:buAutoNum type="arabicPeriod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Очная презентация результатов </a:t>
            </a:r>
          </a:p>
          <a:p>
            <a:r>
              <a:rPr lang="ru-RU" sz="2400" dirty="0">
                <a:solidFill>
                  <a:srgbClr val="162341"/>
                </a:solidFill>
                <a:latin typeface="Montserrat Medium"/>
              </a:rPr>
              <a:t>    руководству.</a:t>
            </a:r>
            <a:endParaRPr lang="ru-RU" dirty="0">
              <a:latin typeface="Montserrat Medium"/>
            </a:endParaRPr>
          </a:p>
        </p:txBody>
      </p:sp>
      <p:pic>
        <p:nvPicPr>
          <p:cNvPr id="10" name="Рисунок 4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67961C83-33FF-9A66-34D8-E2276448B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40" r="71613" b="33029"/>
          <a:stretch/>
        </p:blipFill>
        <p:spPr>
          <a:xfrm>
            <a:off x="6755078" y="3857046"/>
            <a:ext cx="3585171" cy="39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5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F6D213C4-3DE6-5F53-B9F3-A67649155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490A015-EFB8-78D0-0EC8-41EC2D2A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" y="426211"/>
            <a:ext cx="10686038" cy="7690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325036" y="2258397"/>
            <a:ext cx="10041733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Формализованы цели проекта.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Описаны бизнес-требования по функциональным блокам.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Описаны особенности существующих процессов в контексте планируемой автоматизации.</a:t>
            </a:r>
          </a:p>
          <a:p>
            <a:pPr marL="285750" indent="-285750">
              <a:buFont typeface="Wingdings,Sans-Serif" panose="05000000000000000000" pitchFamily="2" charset="2"/>
              <a:buChar char="ü"/>
            </a:pPr>
            <a:r>
              <a:rPr lang="ru-RU" sz="2400" dirty="0">
                <a:solidFill>
                  <a:srgbClr val="162341"/>
                </a:solidFill>
                <a:latin typeface="Montserrat Medium"/>
                <a:ea typeface="+mn-lt"/>
                <a:cs typeface="+mn-lt"/>
              </a:rPr>
              <a:t>Проанализированы риски проекта.</a:t>
            </a:r>
            <a:endParaRPr lang="en-US" sz="2400" dirty="0">
              <a:latin typeface="Montserrat Medium"/>
              <a:ea typeface="+mn-lt"/>
              <a:cs typeface="+mn-lt"/>
            </a:endParaRPr>
          </a:p>
          <a:p>
            <a:pPr marL="285750" indent="-285750">
              <a:buFont typeface="Wingdings,Sans-Serif" panose="05000000000000000000" pitchFamily="2" charset="2"/>
              <a:buChar char="ü"/>
            </a:pPr>
            <a:r>
              <a:rPr lang="ru-RU" sz="2400" dirty="0">
                <a:solidFill>
                  <a:srgbClr val="162341"/>
                </a:solidFill>
                <a:latin typeface="Montserrat Medium"/>
                <a:ea typeface="+mn-lt"/>
                <a:cs typeface="+mn-lt"/>
              </a:rPr>
              <a:t>Получена оценка по срокам и стоимости.</a:t>
            </a:r>
            <a:endParaRPr lang="en-US" sz="2400" dirty="0">
              <a:latin typeface="Montserrat Medium"/>
              <a:ea typeface="+mn-lt"/>
              <a:cs typeface="+mn-lt"/>
            </a:endParaRPr>
          </a:p>
          <a:p>
            <a:pPr marL="285750" indent="-285750">
              <a:buFont typeface="Wingdings,Sans-Serif" panose="05000000000000000000" pitchFamily="2" charset="2"/>
              <a:buChar char="ü"/>
            </a:pPr>
            <a:r>
              <a:rPr lang="ru-RU" sz="2400" dirty="0">
                <a:solidFill>
                  <a:srgbClr val="162341"/>
                </a:solidFill>
                <a:latin typeface="Montserrat Medium"/>
                <a:ea typeface="+mn-lt"/>
                <a:cs typeface="+mn-lt"/>
              </a:rPr>
              <a:t>Клиент отказался от реализации проекта собственными силами и привлек исполнителя с опытом и методологией.</a:t>
            </a:r>
            <a:endParaRPr lang="ru-RU" dirty="0">
              <a:latin typeface="Montserrat Medium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Разработана целевая архитектура бизнес-приложений.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Проект разбит на очереди. Получено понимание, какие будут результаты у каждой очереди, а также чего НЕ будет.</a:t>
            </a:r>
          </a:p>
          <a:p>
            <a:endParaRPr lang="ru-RU" sz="2400" dirty="0">
              <a:solidFill>
                <a:srgbClr val="16234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C4EA4-B45E-4CB3-939E-B1A71DB057E3}"/>
              </a:ext>
            </a:extLst>
          </p:cNvPr>
          <p:cNvSpPr txBox="1"/>
          <p:nvPr/>
        </p:nvSpPr>
        <p:spPr>
          <a:xfrm>
            <a:off x="1534713" y="575117"/>
            <a:ext cx="7622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РЕАЛИЗОВАННЫЙ КЕЙС.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849643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F54F9E40-A8B4-A549-2414-7806F6024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3" y="4620"/>
            <a:ext cx="10693242" cy="754964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C880D02-2EE0-C605-40BC-2412AC136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" y="-95720"/>
            <a:ext cx="10686038" cy="7674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115666" y="2027405"/>
            <a:ext cx="1095756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По результатам формирования дорожной карты дана стоимость и сроки первой очереди автоматизации в формате </a:t>
            </a:r>
            <a:r>
              <a:rPr lang="ru-RU" sz="2400" dirty="0" err="1">
                <a:solidFill>
                  <a:srgbClr val="162341"/>
                </a:solidFill>
                <a:latin typeface="Montserrat Medium"/>
              </a:rPr>
              <a:t>min-max</a:t>
            </a:r>
            <a:endParaRPr lang="ru-RU" sz="2400" dirty="0">
              <a:solidFill>
                <a:srgbClr val="162341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Определены потребности по закупки ПО, лицензий,</a:t>
            </a:r>
          </a:p>
          <a:p>
            <a:r>
              <a:rPr lang="ru-RU" sz="2400" dirty="0">
                <a:solidFill>
                  <a:srgbClr val="162341"/>
                </a:solidFill>
                <a:latin typeface="Montserrat Medium"/>
              </a:rPr>
              <a:t>    аппаратной инфраструктуры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>
              <a:solidFill>
                <a:srgbClr val="16234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62341"/>
                </a:solidFill>
                <a:latin typeface="Montserrat Medium"/>
              </a:rPr>
              <a:t>Даны ориентировочные сроки и стоимость следующих </a:t>
            </a:r>
          </a:p>
          <a:p>
            <a:r>
              <a:rPr lang="ru-RU" sz="2400" dirty="0">
                <a:solidFill>
                  <a:srgbClr val="162341"/>
                </a:solidFill>
                <a:latin typeface="Montserrat Medium"/>
              </a:rPr>
              <a:t>   очередей/всего проекта в формате </a:t>
            </a:r>
            <a:r>
              <a:rPr lang="ru-RU" sz="2400" dirty="0" err="1">
                <a:solidFill>
                  <a:srgbClr val="162341"/>
                </a:solidFill>
                <a:latin typeface="Montserrat Medium"/>
              </a:rPr>
              <a:t>min-max</a:t>
            </a:r>
            <a:endParaRPr lang="ru-RU" sz="2400">
              <a:solidFill>
                <a:srgbClr val="162341"/>
              </a:solidFill>
              <a:latin typeface="Montserrat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4236A-EB2F-489D-BFAB-FC42D4BF8399}"/>
              </a:ext>
            </a:extLst>
          </p:cNvPr>
          <p:cNvSpPr txBox="1"/>
          <p:nvPr/>
        </p:nvSpPr>
        <p:spPr>
          <a:xfrm>
            <a:off x="978162" y="529896"/>
            <a:ext cx="8996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КАК ОПРЕДЕЛИТЬ СТОИМОСТЬ</a:t>
            </a:r>
          </a:p>
        </p:txBody>
      </p:sp>
    </p:spTree>
    <p:extLst>
      <p:ext uri="{BB962C8B-B14F-4D97-AF65-F5344CB8AC3E}">
        <p14:creationId xmlns:p14="http://schemas.microsoft.com/office/powerpoint/2010/main" val="816130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5192E379-FA60-DEB8-8CB8-1B6043625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820CF2F-0EE0-FFB7-8DA2-B54D2704F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" y="-95720"/>
            <a:ext cx="10686038" cy="8276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15FA-B440-499F-BC77-AB8AEB007D92}"/>
              </a:ext>
            </a:extLst>
          </p:cNvPr>
          <p:cNvSpPr txBox="1"/>
          <p:nvPr/>
        </p:nvSpPr>
        <p:spPr>
          <a:xfrm>
            <a:off x="856220" y="1889196"/>
            <a:ext cx="86945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Ясное целеполагание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Удовлетворенность и управление ожиданиями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Вовлеченность руководства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Проектная команда со стороны заказчика и исполнителя с необходимыми: квалификацией – опытом – отношением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Управление рисками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Концептуальное понимание системы 1C:ERP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Четкие границы проекта.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Дорожная карта.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F4C13-E553-46BF-ADA8-BDD23F2A7005}"/>
              </a:ext>
            </a:extLst>
          </p:cNvPr>
          <p:cNvSpPr txBox="1"/>
          <p:nvPr/>
        </p:nvSpPr>
        <p:spPr>
          <a:xfrm>
            <a:off x="2671763" y="556067"/>
            <a:ext cx="5348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  <a:ea typeface="Roboto Medium" panose="02000000000000000000" pitchFamily="2" charset="0"/>
              </a:rPr>
              <a:t>КЛЮЧИ К УСПЕХУ</a:t>
            </a:r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EC2A8A68-AC79-E7B3-A4FC-302B64C4C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614" y="4501098"/>
            <a:ext cx="4864223" cy="344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06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E4C12E1E-34FE-7294-4FB1-F7302C58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32CE53C-97C8-33AA-8D28-D620E30DC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37" y="-570700"/>
            <a:ext cx="10701877" cy="9179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221788" y="318564"/>
            <a:ext cx="10248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FFFF"/>
                </a:solidFill>
                <a:latin typeface="Acherus Feral Bold" pitchFamily="50" charset="0"/>
              </a:rPr>
              <a:t>КЛЮЧЕВЫЕ ПАРТНЕРЫ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811741-7870-4D95-ACA2-A3190BF63A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10" y="5113983"/>
            <a:ext cx="2050962" cy="7844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9F4B5F-DEC9-4FA9-A1AC-8965429885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3" y="2297754"/>
            <a:ext cx="2741618" cy="2931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5757EF-CEE1-4774-AF3F-1EDD8F2A20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27" y="5209222"/>
            <a:ext cx="1524016" cy="13770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067CCF-ACD8-4351-ADF0-BBA124B613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4" b="29151"/>
          <a:stretch/>
        </p:blipFill>
        <p:spPr>
          <a:xfrm>
            <a:off x="7411528" y="1250346"/>
            <a:ext cx="3058494" cy="7771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E59F78-7B4E-4167-B89E-B0D187D4D1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89" b="41099"/>
          <a:stretch/>
        </p:blipFill>
        <p:spPr>
          <a:xfrm>
            <a:off x="7077834" y="6624802"/>
            <a:ext cx="2981584" cy="5012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D95B316-3B2A-47D0-887E-4BEB71EF28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t="1" b="-13321"/>
          <a:stretch/>
        </p:blipFill>
        <p:spPr>
          <a:xfrm>
            <a:off x="4252539" y="1468839"/>
            <a:ext cx="3007231" cy="4856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C6BD7FB-5704-4361-BD0A-68E00E0732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63" y="5901350"/>
            <a:ext cx="2050962" cy="15330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4A949CA-2F0C-4667-8B40-9355EB249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66" y="3870548"/>
            <a:ext cx="1436645" cy="100631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49C7811-D753-42E7-8D2B-1629E85B242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6" y="5331527"/>
            <a:ext cx="1227243" cy="122724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1E3B839-25E0-4766-9CC8-ED1D83A51C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50" y="3966941"/>
            <a:ext cx="1883976" cy="45215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ED989EF-A9F0-4616-8264-4470794B74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4" y="3443514"/>
            <a:ext cx="1504371" cy="145158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B0B4DA-A1EA-4A35-9E39-A32E7210506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265" y="2422029"/>
            <a:ext cx="1101476" cy="122577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64C8CAB-70E2-4011-AE5E-C26A990555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98" y="2135241"/>
            <a:ext cx="3288025" cy="88653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B71A08E-BC2E-4F05-9EC6-9E4D565E98C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4" y="1297324"/>
            <a:ext cx="3558956" cy="7570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E137A0-3A06-48FD-BD24-050AED320E7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42227" r="16371" b="28710"/>
          <a:stretch/>
        </p:blipFill>
        <p:spPr>
          <a:xfrm>
            <a:off x="7548544" y="5403500"/>
            <a:ext cx="2430764" cy="907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4B801-FDCB-4731-A438-1E804EDF5BE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5" b="37884"/>
          <a:stretch/>
        </p:blipFill>
        <p:spPr>
          <a:xfrm>
            <a:off x="510513" y="2881790"/>
            <a:ext cx="3158084" cy="6238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7E802B-C23F-494F-9BA1-6AE3223287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78" y="4219217"/>
            <a:ext cx="1512788" cy="12272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B8D159-D616-44D0-A21B-A3B2CE1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9" b="38897"/>
          <a:stretch/>
        </p:blipFill>
        <p:spPr>
          <a:xfrm>
            <a:off x="4725170" y="4637939"/>
            <a:ext cx="3565071" cy="5183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5AA8AC-FAA8-4435-840A-74F0E7BCE84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9" b="20602"/>
          <a:stretch/>
        </p:blipFill>
        <p:spPr>
          <a:xfrm>
            <a:off x="7257295" y="2131489"/>
            <a:ext cx="1767387" cy="8398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EF25686-6AE8-45BD-9B32-49A73A98E7C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9" b="23868"/>
          <a:stretch/>
        </p:blipFill>
        <p:spPr>
          <a:xfrm>
            <a:off x="1523284" y="3656067"/>
            <a:ext cx="1263238" cy="52503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F3FF5C7-8A5A-4A2E-BDB2-AE835EADB60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2" t="29477" r="28804" b="24152"/>
          <a:stretch/>
        </p:blipFill>
        <p:spPr>
          <a:xfrm>
            <a:off x="4711622" y="3566095"/>
            <a:ext cx="1167882" cy="111018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7C7DB9A-27A2-496B-AF74-372C42DBBCA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3" b="35028"/>
          <a:stretch/>
        </p:blipFill>
        <p:spPr>
          <a:xfrm>
            <a:off x="4557351" y="2807425"/>
            <a:ext cx="3058495" cy="8118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CAEDB1-8BB0-44EA-A5C6-FD33EE153F28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784" y="3656068"/>
            <a:ext cx="1621059" cy="18045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D3A18F-9416-47B3-AA39-ED4B5152D30F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48" y="6013870"/>
            <a:ext cx="1217152" cy="122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5514603D-C418-D35E-E5FC-A5FEA1825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15" y="-14008"/>
            <a:ext cx="10677403" cy="7565492"/>
          </a:xfrm>
          <a:prstGeom prst="rect">
            <a:avLst/>
          </a:prstGeom>
        </p:spPr>
      </p:pic>
      <p:pic>
        <p:nvPicPr>
          <p:cNvPr id="12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8CA80CA-1409-41FB-6130-EAA4C01A6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41" y="-123316"/>
            <a:ext cx="10686038" cy="7087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F4BB3-89D4-4485-A0A2-ACE929F1A050}"/>
              </a:ext>
            </a:extLst>
          </p:cNvPr>
          <p:cNvSpPr txBox="1"/>
          <p:nvPr/>
        </p:nvSpPr>
        <p:spPr>
          <a:xfrm>
            <a:off x="3125934" y="388138"/>
            <a:ext cx="677465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SemiBold"/>
              </a:rPr>
              <a:t>ПРЕДПОСЫЛКИ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B79BF-4ED3-4846-B7F3-79676427B53E}"/>
              </a:ext>
            </a:extLst>
          </p:cNvPr>
          <p:cNvSpPr txBox="1"/>
          <p:nvPr/>
        </p:nvSpPr>
        <p:spPr>
          <a:xfrm>
            <a:off x="827693" y="1719619"/>
            <a:ext cx="8432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  <a:ea typeface="Roboto Light" panose="02000000000000000000" pitchFamily="2" charset="0"/>
              </a:rPr>
              <a:t>Масштабирование бизнеса</a:t>
            </a:r>
          </a:p>
          <a:p>
            <a:endParaRPr lang="ru-RU" sz="2400">
              <a:solidFill>
                <a:srgbClr val="162341"/>
              </a:solidFill>
              <a:latin typeface="Montserrat Medium" panose="00000600000000000000" pitchFamily="2" charset="-52"/>
              <a:ea typeface="Roboto Light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  <a:ea typeface="Roboto Light" panose="02000000000000000000" pitchFamily="2" charset="0"/>
              </a:rPr>
              <a:t>Задачи эффективности</a:t>
            </a:r>
          </a:p>
          <a:p>
            <a:endParaRPr lang="ru-RU" sz="2400">
              <a:solidFill>
                <a:srgbClr val="162341"/>
              </a:solidFill>
              <a:latin typeface="Montserrat Medium" panose="00000600000000000000" pitchFamily="2" charset="-52"/>
              <a:ea typeface="Roboto Light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  <a:ea typeface="Roboto Light" panose="02000000000000000000" pitchFamily="2" charset="0"/>
              </a:rPr>
              <a:t>Смена руководства, управляющей компании</a:t>
            </a:r>
          </a:p>
          <a:p>
            <a:endParaRPr lang="ru-RU" sz="2400">
              <a:solidFill>
                <a:srgbClr val="162341"/>
              </a:solidFill>
              <a:latin typeface="Montserrat Medium" panose="00000600000000000000" pitchFamily="2" charset="-52"/>
              <a:ea typeface="Roboto Light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  <a:ea typeface="Roboto Light" panose="02000000000000000000" pitchFamily="2" charset="0"/>
              </a:rPr>
              <a:t>Провал предыдущего проекта</a:t>
            </a:r>
          </a:p>
          <a:p>
            <a:endParaRPr lang="ru-RU" sz="2400">
              <a:solidFill>
                <a:srgbClr val="162341"/>
              </a:solidFill>
              <a:latin typeface="Montserrat Medium" panose="00000600000000000000" pitchFamily="2" charset="-52"/>
              <a:ea typeface="Roboto Light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  <a:ea typeface="Roboto Light" panose="02000000000000000000" pitchFamily="2" charset="0"/>
              </a:rPr>
              <a:t>Реорганизация</a:t>
            </a:r>
          </a:p>
        </p:txBody>
      </p:sp>
    </p:spTree>
    <p:extLst>
      <p:ext uri="{BB962C8B-B14F-4D97-AF65-F5344CB8AC3E}">
        <p14:creationId xmlns:p14="http://schemas.microsoft.com/office/powerpoint/2010/main" val="102001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Изображение выглядит как текст, внешн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C305C797-D47F-D994-A6A7-D3D24FCF6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12" y="4620"/>
            <a:ext cx="10709081" cy="7613038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691B3E7-EA0D-A246-F1E4-9BA9AD6EE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49" y="234852"/>
            <a:ext cx="10686038" cy="7087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F4BB3-89D4-4485-A0A2-ACE929F1A050}"/>
              </a:ext>
            </a:extLst>
          </p:cNvPr>
          <p:cNvSpPr txBox="1"/>
          <p:nvPr/>
        </p:nvSpPr>
        <p:spPr>
          <a:xfrm>
            <a:off x="2602653" y="679060"/>
            <a:ext cx="677465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SemiBold"/>
              </a:rPr>
              <a:t>ГЛАВНОЕ</a:t>
            </a:r>
            <a:r>
              <a:rPr lang="ru-RU" sz="4000" dirty="0">
                <a:solidFill>
                  <a:srgbClr val="162341"/>
                </a:solidFill>
                <a:latin typeface="Montserrat SemiBold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Montserrat SemiBold"/>
              </a:rPr>
              <a:t>НАЧАТЬ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B79BF-4ED3-4846-B7F3-79676427B53E}"/>
              </a:ext>
            </a:extLst>
          </p:cNvPr>
          <p:cNvSpPr txBox="1"/>
          <p:nvPr/>
        </p:nvSpPr>
        <p:spPr>
          <a:xfrm>
            <a:off x="887014" y="2243612"/>
            <a:ext cx="89177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Разработать ТЗ самим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Заказать разработку ТЗ подрядчику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Описать процессы «как есть» и «как будет»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Поставить 1С:ERP и начать в ней работать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Сделайте нам как было в 1С:УПП, УТ,  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Запустить проект по технологии  «большого взрыва»,  «быстрого результата», …</a:t>
            </a:r>
          </a:p>
        </p:txBody>
      </p:sp>
    </p:spTree>
    <p:extLst>
      <p:ext uri="{BB962C8B-B14F-4D97-AF65-F5344CB8AC3E}">
        <p14:creationId xmlns:p14="http://schemas.microsoft.com/office/powerpoint/2010/main" val="353838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0FE988DA-8BCB-A861-35AD-1A6EBD7DD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EEE8339-BB77-906C-CF31-7F18B4C6B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-396586"/>
            <a:ext cx="10686038" cy="8546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F4BB3-89D4-4485-A0A2-ACE929F1A050}"/>
              </a:ext>
            </a:extLst>
          </p:cNvPr>
          <p:cNvSpPr txBox="1"/>
          <p:nvPr/>
        </p:nvSpPr>
        <p:spPr>
          <a:xfrm>
            <a:off x="2668975" y="386949"/>
            <a:ext cx="6774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</a:rPr>
              <a:t>КЛЮЧИ К УСПЕХУ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B79BF-4ED3-4846-B7F3-79676427B53E}"/>
              </a:ext>
            </a:extLst>
          </p:cNvPr>
          <p:cNvSpPr txBox="1"/>
          <p:nvPr/>
        </p:nvSpPr>
        <p:spPr>
          <a:xfrm>
            <a:off x="572410" y="1883247"/>
            <a:ext cx="95559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Ясное целеполагание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Вовлеченность руководства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Удовлетворенность и управление ожиданиями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Проектная команда со стороны заказчика и исполнителя с необходимыми: квалификацией – опытом – отношением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Управление рисками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Концептуальное понимание системы 1C:ERP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Четкие границы проекта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162341"/>
                </a:solidFill>
                <a:latin typeface="Montserrat Medium" panose="00000600000000000000" pitchFamily="2" charset="-52"/>
              </a:rPr>
              <a:t>Дорожная карта</a:t>
            </a:r>
          </a:p>
        </p:txBody>
      </p:sp>
      <p:pic>
        <p:nvPicPr>
          <p:cNvPr id="4" name="Рисунок 7" descr="Изображение выглядит как ключ&#10;&#10;Автоматически созданное описание">
            <a:extLst>
              <a:ext uri="{FF2B5EF4-FFF2-40B4-BE49-F238E27FC236}">
                <a16:creationId xmlns:a16="http://schemas.microsoft.com/office/drawing/2014/main" id="{71E3B391-051D-D634-CEC9-0412C8155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720000">
            <a:off x="5093262" y="4152779"/>
            <a:ext cx="5814608" cy="412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4CDB6A45-E2A9-8AB3-AC1F-54A835920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85725EE-7B92-C515-2F4B-FDBCAE5EC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" y="-808235"/>
            <a:ext cx="10686038" cy="9732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F4BB3-89D4-4485-A0A2-ACE929F1A050}"/>
              </a:ext>
            </a:extLst>
          </p:cNvPr>
          <p:cNvSpPr txBox="1"/>
          <p:nvPr/>
        </p:nvSpPr>
        <p:spPr>
          <a:xfrm>
            <a:off x="1955289" y="395876"/>
            <a:ext cx="677465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SemiBold"/>
              </a:rPr>
              <a:t>ЦЕЛЕПОЛАГАНИЕ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B79BF-4ED3-4846-B7F3-79676427B53E}"/>
              </a:ext>
            </a:extLst>
          </p:cNvPr>
          <p:cNvSpPr txBox="1"/>
          <p:nvPr/>
        </p:nvSpPr>
        <p:spPr>
          <a:xfrm>
            <a:off x="2224191" y="5779733"/>
            <a:ext cx="677465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Montserrat Medium"/>
              </a:rPr>
              <a:t>- </a:t>
            </a:r>
            <a:r>
              <a:rPr lang="ru-RU" sz="1800" b="1" dirty="0">
                <a:solidFill>
                  <a:srgbClr val="002060"/>
                </a:solidFill>
                <a:latin typeface="Montserrat Medium"/>
              </a:rPr>
              <a:t>Скажите, пожалуйста, куда мне отсюда идти?</a:t>
            </a:r>
          </a:p>
          <a:p>
            <a:r>
              <a:rPr lang="ru-RU" sz="1800" b="1" dirty="0">
                <a:solidFill>
                  <a:srgbClr val="002060"/>
                </a:solidFill>
                <a:latin typeface="Montserrat Medium"/>
              </a:rPr>
              <a:t>- А куда ты хочешь попасть? — ответил Кот.</a:t>
            </a:r>
          </a:p>
          <a:p>
            <a:r>
              <a:rPr lang="ru-RU" sz="1800" b="1" dirty="0">
                <a:solidFill>
                  <a:srgbClr val="002060"/>
                </a:solidFill>
                <a:latin typeface="Montserrat Medium"/>
              </a:rPr>
              <a:t>- Мне все равно… — сказала Алиса.</a:t>
            </a:r>
          </a:p>
          <a:p>
            <a:r>
              <a:rPr lang="ru-RU" sz="1800" b="1" dirty="0">
                <a:solidFill>
                  <a:srgbClr val="002060"/>
                </a:solidFill>
                <a:latin typeface="Montserrat Medium"/>
              </a:rPr>
              <a:t>- Тогда все равно, куда и идти, — заметил Кот.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9D89BF-5803-4E53-9660-C28966C5F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21" y="1346764"/>
            <a:ext cx="5985808" cy="417314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2919D98-42FA-070D-E695-FE159D8C54B0}"/>
              </a:ext>
            </a:extLst>
          </p:cNvPr>
          <p:cNvSpPr/>
          <p:nvPr/>
        </p:nvSpPr>
        <p:spPr>
          <a:xfrm>
            <a:off x="2114055" y="1230483"/>
            <a:ext cx="6266659" cy="442144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526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BB880B6E-B436-7F81-3CB5-A71B8654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" y="-3014"/>
            <a:ext cx="10712639" cy="7575327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ABCF5A4-EFD0-A60D-F380-FE4AF11C8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" y="236817"/>
            <a:ext cx="10686038" cy="7896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F4BB3-89D4-4485-A0A2-ACE929F1A050}"/>
              </a:ext>
            </a:extLst>
          </p:cNvPr>
          <p:cNvSpPr txBox="1"/>
          <p:nvPr/>
        </p:nvSpPr>
        <p:spPr>
          <a:xfrm>
            <a:off x="1616867" y="328881"/>
            <a:ext cx="7993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rgbClr val="FFFFFF"/>
                </a:solidFill>
                <a:latin typeface="Montserrat SemiBold" panose="00000700000000000000" pitchFamily="2" charset="-52"/>
                <a:ea typeface="Roboto Light" panose="02000000000000000000" pitchFamily="2" charset="0"/>
              </a:rPr>
              <a:t>ЗАЧЕМ? ЦЕЛЕПОЛАГАНИЕ. ИНСТРУМЕНТ.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C804D1CC-7364-70DD-0367-0C69067F9D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3" r="-250"/>
          <a:stretch/>
        </p:blipFill>
        <p:spPr>
          <a:xfrm>
            <a:off x="1113910" y="2086600"/>
            <a:ext cx="4559061" cy="449305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0358288-4157-16AE-5839-5F16014A9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">
            <a:off x="4175469" y="1572055"/>
            <a:ext cx="7224343" cy="51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632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1973</Words>
  <Application>Microsoft Office PowerPoint</Application>
  <PresentationFormat>Произвольный</PresentationFormat>
  <Paragraphs>293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6" baseType="lpstr">
      <vt:lpstr>Acherus Feral Bold</vt:lpstr>
      <vt:lpstr>Acherus Feral Light</vt:lpstr>
      <vt:lpstr>Arial</vt:lpstr>
      <vt:lpstr>Calibri</vt:lpstr>
      <vt:lpstr>Calibri Light</vt:lpstr>
      <vt:lpstr>Montserrat Medium</vt:lpstr>
      <vt:lpstr>Montserrat SemiBold</vt:lpstr>
      <vt:lpstr>Wingdings</vt:lpstr>
      <vt:lpstr>Wingdings,Sans-Serif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</dc:creator>
  <cp:lastModifiedBy>Баранова Елена Александровна</cp:lastModifiedBy>
  <cp:revision>852</cp:revision>
  <dcterms:created xsi:type="dcterms:W3CDTF">2022-10-31T06:02:41Z</dcterms:created>
  <dcterms:modified xsi:type="dcterms:W3CDTF">2023-03-15T09:03:02Z</dcterms:modified>
</cp:coreProperties>
</file>