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5" r:id="rId2"/>
    <p:sldId id="256" r:id="rId3"/>
    <p:sldId id="288" r:id="rId4"/>
    <p:sldId id="263" r:id="rId5"/>
    <p:sldId id="267" r:id="rId6"/>
    <p:sldId id="268" r:id="rId7"/>
    <p:sldId id="269" r:id="rId8"/>
    <p:sldId id="270" r:id="rId9"/>
    <p:sldId id="271" r:id="rId10"/>
    <p:sldId id="273" r:id="rId11"/>
    <p:sldId id="272" r:id="rId12"/>
    <p:sldId id="274" r:id="rId13"/>
    <p:sldId id="264" r:id="rId14"/>
    <p:sldId id="281" r:id="rId15"/>
  </p:sldIdLst>
  <p:sldSz cx="10439400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2B67"/>
    <a:srgbClr val="8CD8F2"/>
    <a:srgbClr val="2AA1DB"/>
    <a:srgbClr val="69DFD0"/>
    <a:srgbClr val="73C2B4"/>
    <a:srgbClr val="0095E0"/>
    <a:srgbClr val="7BD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955" y="1237197"/>
            <a:ext cx="8873490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4925" y="3970580"/>
            <a:ext cx="782955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CD67E-0C4D-4F5C-9915-0F7936BFCE2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FDC2-E5C2-4EAD-955A-2874F4E5E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11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CD67E-0C4D-4F5C-9915-0F7936BFCE2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FDC2-E5C2-4EAD-955A-2874F4E5E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272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0696" y="402483"/>
            <a:ext cx="2250996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7710" y="402483"/>
            <a:ext cx="6622494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CD67E-0C4D-4F5C-9915-0F7936BFCE2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FDC2-E5C2-4EAD-955A-2874F4E5E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588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CD67E-0C4D-4F5C-9915-0F7936BFCE2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FDC2-E5C2-4EAD-955A-2874F4E5E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236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72" y="1884671"/>
            <a:ext cx="9003983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272" y="5059035"/>
            <a:ext cx="9003983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CD67E-0C4D-4F5C-9915-0F7936BFCE2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FDC2-E5C2-4EAD-955A-2874F4E5E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635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7709" y="2012414"/>
            <a:ext cx="4436745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4946" y="2012414"/>
            <a:ext cx="4436745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CD67E-0C4D-4F5C-9915-0F7936BFCE2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FDC2-E5C2-4EAD-955A-2874F4E5E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590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8" y="402484"/>
            <a:ext cx="9003983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070" y="1853171"/>
            <a:ext cx="44163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0" y="2761381"/>
            <a:ext cx="4416355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84947" y="1853171"/>
            <a:ext cx="443810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84947" y="2761381"/>
            <a:ext cx="4438105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CD67E-0C4D-4F5C-9915-0F7936BFCE2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FDC2-E5C2-4EAD-955A-2874F4E5E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246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CD67E-0C4D-4F5C-9915-0F7936BFCE2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FDC2-E5C2-4EAD-955A-2874F4E5E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756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CD67E-0C4D-4F5C-9915-0F7936BFCE2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FDC2-E5C2-4EAD-955A-2874F4E5E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473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9" y="503978"/>
            <a:ext cx="336697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8105" y="1088455"/>
            <a:ext cx="528494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069" y="2267902"/>
            <a:ext cx="336697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CD67E-0C4D-4F5C-9915-0F7936BFCE2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FDC2-E5C2-4EAD-955A-2874F4E5E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43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9" y="503978"/>
            <a:ext cx="336697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38105" y="1088455"/>
            <a:ext cx="528494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069" y="2267902"/>
            <a:ext cx="336697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CD67E-0C4D-4F5C-9915-0F7936BFCE2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FDC2-E5C2-4EAD-955A-2874F4E5E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871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709" y="402484"/>
            <a:ext cx="9003983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709" y="2012414"/>
            <a:ext cx="9003983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7709" y="7006700"/>
            <a:ext cx="234886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CD67E-0C4D-4F5C-9915-0F7936BFCE2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8051" y="7006700"/>
            <a:ext cx="352329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826" y="7006700"/>
            <a:ext cx="234886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DFDC2-E5C2-4EAD-955A-2874F4E5E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96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33.png"/><Relationship Id="rId21" Type="http://schemas.openxmlformats.org/officeDocument/2006/relationships/image" Target="../media/image50.png"/><Relationship Id="rId7" Type="http://schemas.microsoft.com/office/2007/relationships/hdphoto" Target="../media/hdphoto3.wdp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2" Type="http://schemas.openxmlformats.org/officeDocument/2006/relationships/image" Target="../media/image32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5" Type="http://schemas.openxmlformats.org/officeDocument/2006/relationships/image" Target="../media/image35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A3FD14-BE2D-444C-9BE3-19AFC818CA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" r="5973" b="6422"/>
          <a:stretch/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3B7014-B220-4015-AC82-2FDCD5A2E28B}"/>
              </a:ext>
            </a:extLst>
          </p:cNvPr>
          <p:cNvSpPr txBox="1"/>
          <p:nvPr/>
        </p:nvSpPr>
        <p:spPr>
          <a:xfrm>
            <a:off x="8959111" y="7221996"/>
            <a:ext cx="1817931" cy="270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72" dirty="0">
                <a:solidFill>
                  <a:schemeClr val="bg1"/>
                </a:solidFill>
                <a:latin typeface="Acherus Feral Light" pitchFamily="50" charset="0"/>
              </a:rPr>
              <a:t>www.elitesoft.by</a:t>
            </a:r>
            <a:endParaRPr lang="ru-RU" sz="1172" dirty="0">
              <a:solidFill>
                <a:schemeClr val="bg1"/>
              </a:solidFill>
              <a:latin typeface="Acherus Feral Light" pitchFamily="50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4E350D-F2A0-49D1-A877-D5F6DC3A1D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6431433"/>
            <a:ext cx="6225735" cy="6732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111E5D-6A65-4D78-AABC-568B67664F45}"/>
              </a:ext>
            </a:extLst>
          </p:cNvPr>
          <p:cNvSpPr txBox="1"/>
          <p:nvPr/>
        </p:nvSpPr>
        <p:spPr>
          <a:xfrm>
            <a:off x="-511640" y="7261624"/>
            <a:ext cx="77819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rgbClr val="1A2B67"/>
                </a:solidFill>
              </a:rPr>
              <a:t>Тел</a:t>
            </a:r>
            <a:r>
              <a:rPr lang="ru-RU" sz="900" dirty="0">
                <a:solidFill>
                  <a:srgbClr val="1A2B67"/>
                </a:solidFill>
              </a:rPr>
              <a:t>: </a:t>
            </a:r>
            <a:r>
              <a:rPr lang="en-US" sz="900" dirty="0">
                <a:solidFill>
                  <a:srgbClr val="1A2B67"/>
                </a:solidFill>
              </a:rPr>
              <a:t>+375 445 79-83-33       </a:t>
            </a:r>
            <a:r>
              <a:rPr lang="ru-RU" sz="900" dirty="0">
                <a:solidFill>
                  <a:srgbClr val="1A2B67"/>
                </a:solidFill>
              </a:rPr>
              <a:t> </a:t>
            </a:r>
            <a:r>
              <a:rPr lang="ru-RU" sz="900" b="1" dirty="0">
                <a:solidFill>
                  <a:srgbClr val="1A2B67"/>
                </a:solidFill>
              </a:rPr>
              <a:t>Почта</a:t>
            </a:r>
            <a:r>
              <a:rPr lang="ru-RU" sz="900" dirty="0">
                <a:solidFill>
                  <a:srgbClr val="1A2B67"/>
                </a:solidFill>
              </a:rPr>
              <a:t>:  </a:t>
            </a:r>
            <a:r>
              <a:rPr lang="en-US" sz="900" dirty="0">
                <a:solidFill>
                  <a:srgbClr val="1A2B67"/>
                </a:solidFill>
              </a:rPr>
              <a:t>info@elitesoft.by   </a:t>
            </a:r>
            <a:r>
              <a:rPr lang="ru-RU" sz="900" dirty="0">
                <a:solidFill>
                  <a:srgbClr val="1A2B67"/>
                </a:solidFill>
              </a:rPr>
              <a:t>  </a:t>
            </a:r>
            <a:r>
              <a:rPr lang="ru-RU" sz="900" b="1" dirty="0">
                <a:solidFill>
                  <a:srgbClr val="1A2B67"/>
                </a:solidFill>
              </a:rPr>
              <a:t>Адрес</a:t>
            </a:r>
            <a:r>
              <a:rPr lang="ru-RU" sz="900" dirty="0">
                <a:solidFill>
                  <a:srgbClr val="1A2B67"/>
                </a:solidFill>
              </a:rPr>
              <a:t>: Республика Беларусь, г. Гомель, 246015, ул. Лепешинского, 9Б, 4-этаж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314652-1638-411C-B1F6-AEF195ABF5DC}"/>
              </a:ext>
            </a:extLst>
          </p:cNvPr>
          <p:cNvSpPr txBox="1"/>
          <p:nvPr/>
        </p:nvSpPr>
        <p:spPr>
          <a:xfrm>
            <a:off x="-980217" y="1817424"/>
            <a:ext cx="9323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1A2B67"/>
                </a:solidFill>
                <a:latin typeface="Acherus Feral Bold" pitchFamily="50" charset="0"/>
              </a:rPr>
              <a:t>КОММЕРЧЕСКОЕ ПРЕДЛОЖЕНИЕ</a:t>
            </a:r>
          </a:p>
          <a:p>
            <a:pPr algn="ctr"/>
            <a:r>
              <a:rPr lang="ru-RU" sz="2800" dirty="0">
                <a:solidFill>
                  <a:srgbClr val="1A2B67"/>
                </a:solidFill>
                <a:latin typeface="Acherus Feral Bold" pitchFamily="50" charset="0"/>
              </a:rPr>
              <a:t>МОДУЛЬ «ОБЩЕСТВЕННОЕ ПИТАНИЕ»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A2EE7C-7A54-47DF-B8F8-64CAF78A2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10" y="-688525"/>
            <a:ext cx="3291847" cy="329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52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34941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152854" y="133087"/>
            <a:ext cx="10133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1A2B67"/>
                </a:solidFill>
                <a:latin typeface="Acherus Feral Bold" pitchFamily="50" charset="0"/>
              </a:rPr>
              <a:t>ДОКУМЕНТЫ И РЕГИСТРЫ</a:t>
            </a:r>
          </a:p>
          <a:p>
            <a:pPr algn="ctr"/>
            <a:r>
              <a:rPr lang="ru-RU" sz="2000" dirty="0">
                <a:solidFill>
                  <a:srgbClr val="1A2B67"/>
                </a:solidFill>
                <a:latin typeface="Acherus Feral Bold" pitchFamily="50" charset="0"/>
              </a:rPr>
              <a:t>МОДУЛЯ «ОБЩЕСТВЕННОЕ ПИТАНИЕ»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AF095-BC0B-48A0-83EB-64F6F96ABC30}"/>
              </a:ext>
            </a:extLst>
          </p:cNvPr>
          <p:cNvSpPr txBox="1"/>
          <p:nvPr/>
        </p:nvSpPr>
        <p:spPr>
          <a:xfrm>
            <a:off x="864718" y="5751874"/>
            <a:ext cx="4127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sz="1200" b="1" dirty="0">
                <a:solidFill>
                  <a:srgbClr val="1A2B67"/>
                </a:solidFill>
              </a:rPr>
              <a:t>Документ «Списание продуктов»</a:t>
            </a:r>
          </a:p>
          <a:p>
            <a:pPr>
              <a:buSzPct val="90000"/>
            </a:pPr>
            <a:r>
              <a:rPr lang="ru-RU" sz="1200" dirty="0">
                <a:solidFill>
                  <a:srgbClr val="1A2B67"/>
                </a:solidFill>
              </a:rPr>
              <a:t>Документ предназначен для списания испорченных продуктов, находящихся на хранении.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A57E0-2F41-49EC-8D38-18CF80AEEB2B}"/>
              </a:ext>
            </a:extLst>
          </p:cNvPr>
          <p:cNvSpPr txBox="1"/>
          <p:nvPr/>
        </p:nvSpPr>
        <p:spPr>
          <a:xfrm>
            <a:off x="5499898" y="2503918"/>
            <a:ext cx="4127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sz="1200" b="1" dirty="0">
                <a:solidFill>
                  <a:srgbClr val="1A2B67"/>
                </a:solidFill>
              </a:rPr>
              <a:t>Документ «Перемещение со склада в общепит»</a:t>
            </a:r>
          </a:p>
          <a:p>
            <a:pPr>
              <a:buSzPct val="90000"/>
            </a:pPr>
            <a:r>
              <a:rPr lang="ru-RU" sz="1200" dirty="0">
                <a:solidFill>
                  <a:srgbClr val="1A2B67"/>
                </a:solidFill>
              </a:rPr>
              <a:t>Документ служит для отражения хозяйственных операций, связанных с перемещением материалов в производство.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13DC4F-D285-4D01-81F5-77CD0E76BCFF}"/>
              </a:ext>
            </a:extLst>
          </p:cNvPr>
          <p:cNvSpPr txBox="1"/>
          <p:nvPr/>
        </p:nvSpPr>
        <p:spPr>
          <a:xfrm>
            <a:off x="5525101" y="5751874"/>
            <a:ext cx="4127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sz="1200" b="1" dirty="0">
                <a:solidFill>
                  <a:srgbClr val="1A2B67"/>
                </a:solidFill>
              </a:rPr>
              <a:t>Документ «Акт реализации»</a:t>
            </a:r>
          </a:p>
          <a:p>
            <a:pPr>
              <a:buSzPct val="90000"/>
            </a:pPr>
            <a:r>
              <a:rPr lang="ru-RU" sz="1200" dirty="0">
                <a:solidFill>
                  <a:srgbClr val="1A2B67"/>
                </a:solidFill>
              </a:rPr>
              <a:t>Документ служит для списания продуктов из производства и хранит сведения о реализованных блюдах для дальнейшего ввода на его основании других документов.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0BF70A-6B81-4544-88A5-A83DDF4C31FE}"/>
              </a:ext>
            </a:extLst>
          </p:cNvPr>
          <p:cNvSpPr txBox="1"/>
          <p:nvPr/>
        </p:nvSpPr>
        <p:spPr>
          <a:xfrm>
            <a:off x="864719" y="2509018"/>
            <a:ext cx="4127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sz="1200" b="1" dirty="0">
                <a:solidFill>
                  <a:srgbClr val="1A2B67"/>
                </a:solidFill>
              </a:rPr>
              <a:t>Документ «Перемещение товаров в общепите»</a:t>
            </a:r>
          </a:p>
          <a:p>
            <a:pPr>
              <a:buSzPct val="90000"/>
            </a:pPr>
            <a:r>
              <a:rPr lang="ru-RU" sz="1200" dirty="0">
                <a:solidFill>
                  <a:srgbClr val="1A2B67"/>
                </a:solidFill>
              </a:rPr>
              <a:t>Документ предназначен для отражения перемещения товаров, материалов, готовой продукции и оборудования между складами. Документ можно ввести на основании документа «Поступление товаров и услуг».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584F2C9-A6E3-432D-8A16-7B45590B17B1}"/>
              </a:ext>
            </a:extLst>
          </p:cNvPr>
          <p:cNvSpPr/>
          <p:nvPr/>
        </p:nvSpPr>
        <p:spPr>
          <a:xfrm>
            <a:off x="951841" y="964637"/>
            <a:ext cx="3996996" cy="1566367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7417C3-FA19-4100-BC6A-1AFC8986C795}"/>
              </a:ext>
            </a:extLst>
          </p:cNvPr>
          <p:cNvSpPr/>
          <p:nvPr/>
        </p:nvSpPr>
        <p:spPr>
          <a:xfrm>
            <a:off x="5590413" y="964638"/>
            <a:ext cx="3996996" cy="1566366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FF09C2E-1E72-486E-8C1D-FCBD6E628A52}"/>
              </a:ext>
            </a:extLst>
          </p:cNvPr>
          <p:cNvSpPr/>
          <p:nvPr/>
        </p:nvSpPr>
        <p:spPr>
          <a:xfrm>
            <a:off x="951841" y="3736800"/>
            <a:ext cx="3996996" cy="2000395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F4EB2F8-CFEE-4848-A029-887F2F552BC7}"/>
              </a:ext>
            </a:extLst>
          </p:cNvPr>
          <p:cNvSpPr/>
          <p:nvPr/>
        </p:nvSpPr>
        <p:spPr>
          <a:xfrm>
            <a:off x="5590413" y="3734882"/>
            <a:ext cx="3996996" cy="2004456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81080C-1AA7-44F3-A5F9-CACCF23D7F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57"/>
          <a:stretch/>
        </p:blipFill>
        <p:spPr>
          <a:xfrm>
            <a:off x="1003023" y="1053092"/>
            <a:ext cx="3925172" cy="129152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8B11FA4-783F-4CF3-A730-CC0C3F14B0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87"/>
          <a:stretch/>
        </p:blipFill>
        <p:spPr>
          <a:xfrm>
            <a:off x="5631405" y="1194612"/>
            <a:ext cx="3878281" cy="100384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4E6233E-4C35-412F-9824-C89A6E89D1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01"/>
          <a:stretch/>
        </p:blipFill>
        <p:spPr>
          <a:xfrm>
            <a:off x="1012962" y="3927600"/>
            <a:ext cx="3915233" cy="16219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FB8919E-B870-4B76-9DCA-67BFBCAD26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26"/>
          <a:stretch/>
        </p:blipFill>
        <p:spPr>
          <a:xfrm>
            <a:off x="5631405" y="3997514"/>
            <a:ext cx="3930128" cy="128568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D0DC56F-8BFF-405A-A0C8-4DDC0E2324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56"/>
          <a:stretch/>
        </p:blipFill>
        <p:spPr>
          <a:xfrm>
            <a:off x="-457998" y="5397307"/>
            <a:ext cx="3109780" cy="227376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CFED6B9-A578-4F67-96E9-3C74846E74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37" r="28909"/>
          <a:stretch/>
        </p:blipFill>
        <p:spPr>
          <a:xfrm rot="18180170">
            <a:off x="8914932" y="5783573"/>
            <a:ext cx="2210773" cy="174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01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34941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152854" y="308961"/>
            <a:ext cx="10133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1A2B67"/>
                </a:solidFill>
                <a:latin typeface="Acherus Feral Bold" pitchFamily="50" charset="0"/>
              </a:rPr>
              <a:t>СЕРВИСНЫЕ ОБРАБОТКИ </a:t>
            </a:r>
          </a:p>
          <a:p>
            <a:pPr algn="ctr"/>
            <a:r>
              <a:rPr lang="ru-RU" sz="2000" dirty="0">
                <a:solidFill>
                  <a:srgbClr val="1A2B67"/>
                </a:solidFill>
                <a:latin typeface="Acherus Feral Bold" pitchFamily="50" charset="0"/>
              </a:rPr>
              <a:t>МОДУЛЯ «ОБЩЕСТВЕННОЕ ПИТАНИЕ»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AF095-BC0B-48A0-83EB-64F6F96ABC30}"/>
              </a:ext>
            </a:extLst>
          </p:cNvPr>
          <p:cNvSpPr txBox="1"/>
          <p:nvPr/>
        </p:nvSpPr>
        <p:spPr>
          <a:xfrm>
            <a:off x="152854" y="1852629"/>
            <a:ext cx="6418814" cy="4151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sz="2398" b="1" dirty="0">
                <a:solidFill>
                  <a:srgbClr val="1A2B67"/>
                </a:solidFill>
              </a:rPr>
              <a:t>Отчеты модуля «общепит»</a:t>
            </a:r>
          </a:p>
          <a:p>
            <a:pPr>
              <a:buSzPct val="90000"/>
            </a:pPr>
            <a:endParaRPr lang="ru-RU" sz="2398" dirty="0">
              <a:solidFill>
                <a:srgbClr val="1A2B67"/>
              </a:solidFill>
            </a:endParaRPr>
          </a:p>
          <a:p>
            <a:pPr marL="342900" indent="-342900">
              <a:buSzPct val="90000"/>
              <a:buFont typeface="Wingdings" panose="05000000000000000000" pitchFamily="2" charset="2"/>
              <a:buChar char="Ø"/>
            </a:pPr>
            <a:r>
              <a:rPr lang="ru-RU" sz="2398" dirty="0">
                <a:solidFill>
                  <a:srgbClr val="1A2B67"/>
                </a:solidFill>
              </a:rPr>
              <a:t>Товарный отчет (ТОРГ-29)</a:t>
            </a:r>
          </a:p>
          <a:p>
            <a:pPr marL="342900" indent="-342900">
              <a:buSzPct val="90000"/>
              <a:buFont typeface="Wingdings" panose="05000000000000000000" pitchFamily="2" charset="2"/>
              <a:buChar char="Ø"/>
            </a:pPr>
            <a:r>
              <a:rPr lang="ru-RU" sz="2398" dirty="0">
                <a:solidFill>
                  <a:srgbClr val="1A2B67"/>
                </a:solidFill>
              </a:rPr>
              <a:t>Движение продуктов в производстве</a:t>
            </a:r>
          </a:p>
          <a:p>
            <a:pPr marL="342900" indent="-342900">
              <a:buSzPct val="90000"/>
              <a:buFont typeface="Wingdings" panose="05000000000000000000" pitchFamily="2" charset="2"/>
              <a:buChar char="Ø"/>
            </a:pPr>
            <a:r>
              <a:rPr lang="ru-RU" sz="2398" dirty="0">
                <a:solidFill>
                  <a:srgbClr val="1A2B67"/>
                </a:solidFill>
              </a:rPr>
              <a:t>Движение блюд</a:t>
            </a:r>
          </a:p>
          <a:p>
            <a:pPr marL="342900" indent="-342900">
              <a:buSzPct val="90000"/>
              <a:buFont typeface="Wingdings" panose="05000000000000000000" pitchFamily="2" charset="2"/>
              <a:buChar char="Ø"/>
            </a:pPr>
            <a:r>
              <a:rPr lang="ru-RU" sz="2398" dirty="0">
                <a:solidFill>
                  <a:srgbClr val="1A2B67"/>
                </a:solidFill>
              </a:rPr>
              <a:t>Технологическая карта </a:t>
            </a:r>
          </a:p>
          <a:p>
            <a:pPr marL="342900" indent="-342900">
              <a:buSzPct val="90000"/>
              <a:buFont typeface="Wingdings" panose="05000000000000000000" pitchFamily="2" charset="2"/>
              <a:buChar char="Ø"/>
            </a:pPr>
            <a:r>
              <a:rPr lang="ru-RU" sz="2398" dirty="0">
                <a:solidFill>
                  <a:srgbClr val="1A2B67"/>
                </a:solidFill>
              </a:rPr>
              <a:t>Цены на продукты за кг</a:t>
            </a:r>
          </a:p>
          <a:p>
            <a:pPr marL="342900" indent="-342900">
              <a:buSzPct val="90000"/>
              <a:buFont typeface="Wingdings" panose="05000000000000000000" pitchFamily="2" charset="2"/>
              <a:buChar char="Ø"/>
            </a:pPr>
            <a:r>
              <a:rPr lang="ru-RU" sz="2398" dirty="0">
                <a:solidFill>
                  <a:srgbClr val="1A2B67"/>
                </a:solidFill>
              </a:rPr>
              <a:t>Цены на блюда</a:t>
            </a:r>
          </a:p>
          <a:p>
            <a:pPr marL="342900" indent="-342900">
              <a:buSzPct val="90000"/>
              <a:buFont typeface="Wingdings" panose="05000000000000000000" pitchFamily="2" charset="2"/>
              <a:buChar char="Ø"/>
            </a:pPr>
            <a:r>
              <a:rPr lang="ru-RU" sz="2398" dirty="0">
                <a:solidFill>
                  <a:srgbClr val="1A2B67"/>
                </a:solidFill>
              </a:rPr>
              <a:t>Цены на порционные продукты</a:t>
            </a:r>
          </a:p>
          <a:p>
            <a:pPr marL="342900" indent="-342900">
              <a:buSzPct val="90000"/>
              <a:buFont typeface="Wingdings" panose="05000000000000000000" pitchFamily="2" charset="2"/>
              <a:buChar char="Ø"/>
            </a:pPr>
            <a:r>
              <a:rPr lang="ru-RU" sz="2398" dirty="0">
                <a:solidFill>
                  <a:srgbClr val="1A2B67"/>
                </a:solidFill>
              </a:rPr>
              <a:t>Выручка в разрезе торговых точек</a:t>
            </a:r>
          </a:p>
          <a:p>
            <a:pPr marL="342900" indent="-342900">
              <a:buSzPct val="90000"/>
              <a:buFont typeface="Wingdings" panose="05000000000000000000" pitchFamily="2" charset="2"/>
              <a:buChar char="Ø"/>
            </a:pPr>
            <a:r>
              <a:rPr lang="ru-RU" sz="2398" dirty="0">
                <a:solidFill>
                  <a:srgbClr val="1A2B67"/>
                </a:solidFill>
              </a:rPr>
              <a:t>Расчет пищевой и энергетической ценности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1AFFB3-164D-469A-98A0-5BB139550D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8"/>
          <a:stretch/>
        </p:blipFill>
        <p:spPr>
          <a:xfrm>
            <a:off x="6044649" y="1016847"/>
            <a:ext cx="4394750" cy="654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80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34941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152853" y="437331"/>
            <a:ext cx="10133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1A2B67"/>
                </a:solidFill>
                <a:latin typeface="Acherus Feral Bold" pitchFamily="50" charset="0"/>
              </a:rPr>
              <a:t>СТОИМОСТЬ ПРОГРАММНЫХ ПРОДУКТОВ 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F7A996CC-6AD1-48E0-BE03-DBD69B916B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089959"/>
              </p:ext>
            </p:extLst>
          </p:nvPr>
        </p:nvGraphicFramePr>
        <p:xfrm>
          <a:off x="282863" y="1423025"/>
          <a:ext cx="9873672" cy="1575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2582">
                  <a:extLst>
                    <a:ext uri="{9D8B030D-6E8A-4147-A177-3AD203B41FA5}">
                      <a16:colId xmlns:a16="http://schemas.microsoft.com/office/drawing/2014/main" val="669348254"/>
                    </a:ext>
                  </a:extLst>
                </a:gridCol>
                <a:gridCol w="1801090">
                  <a:extLst>
                    <a:ext uri="{9D8B030D-6E8A-4147-A177-3AD203B41FA5}">
                      <a16:colId xmlns:a16="http://schemas.microsoft.com/office/drawing/2014/main" val="2470788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Наименование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B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Стоимость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B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353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1С:Бухгалтерия 8 для Беларуси. Электронная поставка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702.00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281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ЭЛИТСОФТ: Общепит для конфигурации «бухгалтерия для Беларуси 2.1»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500.00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7429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ИТОГОВАЯ СТОИМОСТЬ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1 202.00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214235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88C5C2-6284-44E3-9802-F29134DC12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00783" y="3721906"/>
            <a:ext cx="6838617" cy="384624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350EAC5-44DA-44E0-BA44-CB90EE991F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0" t="54181" r="7574"/>
          <a:stretch/>
        </p:blipFill>
        <p:spPr>
          <a:xfrm rot="10800000">
            <a:off x="0" y="6272419"/>
            <a:ext cx="1764739" cy="129572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0BE3829-5000-4387-BB44-272AD76DA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7902">
            <a:off x="747481" y="4013201"/>
            <a:ext cx="3109780" cy="382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12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A8C57A9-D39C-4DD9-BF0D-458165A60844}"/>
              </a:ext>
            </a:extLst>
          </p:cNvPr>
          <p:cNvSpPr/>
          <p:nvPr/>
        </p:nvSpPr>
        <p:spPr>
          <a:xfrm>
            <a:off x="0" y="1"/>
            <a:ext cx="10439400" cy="7559674"/>
          </a:xfrm>
          <a:prstGeom prst="rect">
            <a:avLst/>
          </a:prstGeom>
          <a:gradFill flip="none" rotWithShape="1">
            <a:gsLst>
              <a:gs pos="100000">
                <a:srgbClr val="AFE0E6"/>
              </a:gs>
              <a:gs pos="24000">
                <a:srgbClr val="D7F0F3"/>
              </a:gs>
              <a:gs pos="76000">
                <a:schemeClr val="bg1"/>
              </a:gs>
              <a:gs pos="0">
                <a:srgbClr val="5EC1CC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E2E13B0-C6A3-43CA-99EA-9E619A5082E1}"/>
              </a:ext>
            </a:extLst>
          </p:cNvPr>
          <p:cNvGrpSpPr/>
          <p:nvPr/>
        </p:nvGrpSpPr>
        <p:grpSpPr>
          <a:xfrm>
            <a:off x="-341654" y="3580166"/>
            <a:ext cx="3769281" cy="2649943"/>
            <a:chOff x="0" y="3243586"/>
            <a:chExt cx="4402080" cy="309482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0607A5C-3F67-4E35-B048-758E338CD3B2}"/>
                </a:ext>
              </a:extLst>
            </p:cNvPr>
            <p:cNvSpPr txBox="1"/>
            <p:nvPr/>
          </p:nvSpPr>
          <p:spPr>
            <a:xfrm>
              <a:off x="0" y="3243586"/>
              <a:ext cx="4402080" cy="336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SzPct val="90000"/>
              </a:pPr>
              <a:r>
                <a:rPr lang="ru-RU" sz="1285" b="1" dirty="0">
                  <a:solidFill>
                    <a:srgbClr val="1A2B67"/>
                  </a:solidFill>
                  <a:latin typeface="Acherus Feral Bold" pitchFamily="50" charset="0"/>
                </a:rPr>
                <a:t>ПЛАНОВОЕ ОБСЛУЖИВАНИЕ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C117F2-ED69-49C6-A2E2-4A66A9C29913}"/>
                </a:ext>
              </a:extLst>
            </p:cNvPr>
            <p:cNvSpPr txBox="1"/>
            <p:nvPr/>
          </p:nvSpPr>
          <p:spPr>
            <a:xfrm>
              <a:off x="692458" y="3651543"/>
              <a:ext cx="3141660" cy="2686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SzPct val="90000"/>
              </a:pPr>
              <a:r>
                <a:rPr lang="ru-RU" sz="1025" b="1" dirty="0">
                  <a:solidFill>
                    <a:srgbClr val="1A2B67"/>
                  </a:solidFill>
                  <a:latin typeface="Acherus Feral Light" pitchFamily="50" charset="0"/>
                </a:rPr>
                <a:t>Обеспечиваем бесперебойную работу программного обеспечения.</a:t>
              </a:r>
            </a:p>
            <a:p>
              <a:pPr>
                <a:buSzPct val="90000"/>
              </a:pPr>
              <a:endParaRPr lang="ru-RU" sz="1025" b="1" dirty="0">
                <a:solidFill>
                  <a:srgbClr val="1A2B67"/>
                </a:solidFill>
                <a:latin typeface="Acherus Feral Light" pitchFamily="50" charset="0"/>
              </a:endParaRPr>
            </a:p>
            <a:p>
              <a:pPr>
                <a:buSzPct val="90000"/>
              </a:pPr>
              <a:r>
                <a:rPr lang="ru-RU" sz="1025" b="1" dirty="0">
                  <a:solidFill>
                    <a:srgbClr val="1A2B67"/>
                  </a:solidFill>
                  <a:latin typeface="Acherus Feral Light" pitchFamily="50" charset="0"/>
                </a:rPr>
                <a:t>Своевременно обновляем решения по мере изменения законодательства. </a:t>
              </a:r>
            </a:p>
            <a:p>
              <a:pPr>
                <a:buSzPct val="90000"/>
              </a:pPr>
              <a:endParaRPr lang="ru-RU" sz="1025" b="1" dirty="0">
                <a:solidFill>
                  <a:srgbClr val="1A2B67"/>
                </a:solidFill>
                <a:latin typeface="Acherus Feral Light" pitchFamily="50" charset="0"/>
              </a:endParaRPr>
            </a:p>
            <a:p>
              <a:pPr>
                <a:buSzPct val="90000"/>
              </a:pPr>
              <a:r>
                <a:rPr lang="ru-RU" sz="1025" b="1" dirty="0">
                  <a:solidFill>
                    <a:srgbClr val="1A2B67"/>
                  </a:solidFill>
                  <a:latin typeface="Acherus Feral Light" pitchFamily="50" charset="0"/>
                </a:rPr>
                <a:t>Для каждой базы данных настраиваем оптимальный план обслуживания.</a:t>
              </a:r>
            </a:p>
            <a:p>
              <a:pPr>
                <a:buSzPct val="90000"/>
              </a:pPr>
              <a:endParaRPr lang="ru-RU" sz="1025" b="1" dirty="0">
                <a:solidFill>
                  <a:srgbClr val="1A2B67"/>
                </a:solidFill>
                <a:latin typeface="Acherus Feral Light" pitchFamily="50" charset="0"/>
              </a:endParaRPr>
            </a:p>
            <a:p>
              <a:pPr>
                <a:buSzPct val="90000"/>
              </a:pPr>
              <a:r>
                <a:rPr lang="ru-RU" sz="1025" b="1" dirty="0">
                  <a:solidFill>
                    <a:srgbClr val="1A2B67"/>
                  </a:solidFill>
                  <a:latin typeface="Acherus Feral Light" pitchFamily="50" charset="0"/>
                </a:rPr>
                <a:t>Плановые работы снижают стоимость сопровождения на 15-20%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B30EB14-62DC-4609-88E7-4F2FB5C24CC1}"/>
              </a:ext>
            </a:extLst>
          </p:cNvPr>
          <p:cNvGrpSpPr/>
          <p:nvPr/>
        </p:nvGrpSpPr>
        <p:grpSpPr>
          <a:xfrm>
            <a:off x="6986911" y="3530730"/>
            <a:ext cx="3769281" cy="2334471"/>
            <a:chOff x="3931902" y="4207792"/>
            <a:chExt cx="4402080" cy="272638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D7BC2C-CF7F-4DB6-ABED-BEDE0F517EA5}"/>
                </a:ext>
              </a:extLst>
            </p:cNvPr>
            <p:cNvSpPr txBox="1"/>
            <p:nvPr/>
          </p:nvSpPr>
          <p:spPr>
            <a:xfrm>
              <a:off x="3931902" y="4207792"/>
              <a:ext cx="4402080" cy="336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SzPct val="90000"/>
              </a:pPr>
              <a:r>
                <a:rPr lang="ru-RU" sz="1285" b="1" dirty="0">
                  <a:solidFill>
                    <a:srgbClr val="1A2B67"/>
                  </a:solidFill>
                  <a:latin typeface="Acherus Feral Bold" pitchFamily="50" charset="0"/>
                </a:rPr>
                <a:t>ОБСЛУЖИВАНИЕ ПО ЗАЯВКЕ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DD79898-BD14-4DB1-A4A9-4C0DC28CE8CA}"/>
                </a:ext>
              </a:extLst>
            </p:cNvPr>
            <p:cNvSpPr txBox="1"/>
            <p:nvPr/>
          </p:nvSpPr>
          <p:spPr>
            <a:xfrm>
              <a:off x="4624360" y="4615748"/>
              <a:ext cx="3141660" cy="2318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SzPct val="90000"/>
              </a:pPr>
              <a:r>
                <a:rPr lang="ru-RU" sz="1025" b="1" dirty="0">
                  <a:solidFill>
                    <a:srgbClr val="1A2B67"/>
                  </a:solidFill>
                  <a:latin typeface="Acherus Feral Light" pitchFamily="50" charset="0"/>
                </a:rPr>
                <a:t>Помогаем бизнес-пользователям правильно эксплуатировать систему и своевременно сдавать регламентированную отчетность.</a:t>
              </a:r>
            </a:p>
            <a:p>
              <a:pPr>
                <a:buSzPct val="90000"/>
              </a:pPr>
              <a:endParaRPr lang="ru-RU" sz="1025" b="1" dirty="0">
                <a:solidFill>
                  <a:srgbClr val="1A2B67"/>
                </a:solidFill>
                <a:latin typeface="Acherus Feral Light" pitchFamily="50" charset="0"/>
              </a:endParaRPr>
            </a:p>
            <a:p>
              <a:pPr>
                <a:buSzPct val="90000"/>
              </a:pPr>
              <a:r>
                <a:rPr lang="ru-RU" sz="1025" b="1" dirty="0">
                  <a:solidFill>
                    <a:srgbClr val="1A2B67"/>
                  </a:solidFill>
                  <a:latin typeface="Acherus Feral Light" pitchFamily="50" charset="0"/>
                </a:rPr>
                <a:t>Около 50% всех обращений решаются в течение 10 минут.</a:t>
              </a:r>
            </a:p>
            <a:p>
              <a:pPr>
                <a:buSzPct val="90000"/>
              </a:pPr>
              <a:endParaRPr lang="ru-RU" sz="1025" b="1" dirty="0">
                <a:solidFill>
                  <a:srgbClr val="1A2B67"/>
                </a:solidFill>
                <a:latin typeface="Acherus Feral Light" pitchFamily="50" charset="0"/>
              </a:endParaRPr>
            </a:p>
            <a:p>
              <a:pPr>
                <a:buSzPct val="90000"/>
              </a:pPr>
              <a:r>
                <a:rPr lang="ru-RU" sz="1025" b="1" dirty="0">
                  <a:solidFill>
                    <a:srgbClr val="1A2B67"/>
                  </a:solidFill>
                  <a:latin typeface="Acherus Feral Light" pitchFamily="50" charset="0"/>
                </a:rPr>
                <a:t>За счет правильного распределения работ в команде стоимость сопровождения снижается на 10-15%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39215BA-DAC9-4834-8978-B36D33E805A0}"/>
              </a:ext>
            </a:extLst>
          </p:cNvPr>
          <p:cNvGrpSpPr/>
          <p:nvPr/>
        </p:nvGrpSpPr>
        <p:grpSpPr>
          <a:xfrm>
            <a:off x="3312685" y="3567056"/>
            <a:ext cx="3769281" cy="1859378"/>
            <a:chOff x="7351383" y="3267417"/>
            <a:chExt cx="4402080" cy="217153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92DED9F-932A-4E0F-81F8-0095EA87E96A}"/>
                </a:ext>
              </a:extLst>
            </p:cNvPr>
            <p:cNvSpPr txBox="1"/>
            <p:nvPr/>
          </p:nvSpPr>
          <p:spPr>
            <a:xfrm>
              <a:off x="7351383" y="3267417"/>
              <a:ext cx="4402080" cy="336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SzPct val="90000"/>
              </a:pPr>
              <a:r>
                <a:rPr lang="ru-RU" sz="1285" b="1" dirty="0">
                  <a:solidFill>
                    <a:srgbClr val="1A2B67"/>
                  </a:solidFill>
                  <a:latin typeface="Acherus Feral Bold" pitchFamily="50" charset="0"/>
                </a:rPr>
                <a:t>РАЗВИТИЕ ФУНКЦИОНАЛА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130A069-AF7A-4D0D-BC5D-B08937325B5C}"/>
                </a:ext>
              </a:extLst>
            </p:cNvPr>
            <p:cNvSpPr txBox="1"/>
            <p:nvPr/>
          </p:nvSpPr>
          <p:spPr>
            <a:xfrm>
              <a:off x="8043841" y="3675374"/>
              <a:ext cx="3141659" cy="1763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SzPct val="90000"/>
              </a:pPr>
              <a:r>
                <a:rPr lang="ru-RU" sz="1025" b="1" dirty="0">
                  <a:solidFill>
                    <a:srgbClr val="1A2B67"/>
                  </a:solidFill>
                  <a:latin typeface="Acherus Feral Light" pitchFamily="50" charset="0"/>
                </a:rPr>
                <a:t>Проводим совершенствование и развитие функционала программного обеспечения по мере развития вашего бизнеса.</a:t>
              </a:r>
            </a:p>
            <a:p>
              <a:pPr>
                <a:buSzPct val="90000"/>
              </a:pPr>
              <a:endParaRPr lang="ru-RU" sz="1025" b="1" dirty="0">
                <a:solidFill>
                  <a:srgbClr val="1A2B67"/>
                </a:solidFill>
                <a:latin typeface="Acherus Feral Light" pitchFamily="50" charset="0"/>
              </a:endParaRPr>
            </a:p>
            <a:p>
              <a:pPr>
                <a:buSzPct val="90000"/>
              </a:pPr>
              <a:r>
                <a:rPr lang="ru-RU" sz="1025" b="1" dirty="0">
                  <a:solidFill>
                    <a:srgbClr val="1A2B67"/>
                  </a:solidFill>
                  <a:latin typeface="Acherus Feral Light" pitchFamily="50" charset="0"/>
                </a:rPr>
                <a:t>Для планирования улучшений подключаем экспертов со знанием методологии типовых решений и специфики бизнеса.</a:t>
              </a: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B460E87-F3B7-4C01-B869-910819FC95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0" t="54181" r="7574"/>
          <a:stretch/>
        </p:blipFill>
        <p:spPr>
          <a:xfrm>
            <a:off x="9006213" y="0"/>
            <a:ext cx="1433187" cy="1052292"/>
          </a:xfrm>
          <a:prstGeom prst="rect">
            <a:avLst/>
          </a:prstGeom>
          <a:effectLst>
            <a:outerShdw blurRad="50800" dist="38100" dir="8100000" algn="tr" rotWithShape="0">
              <a:srgbClr val="002060">
                <a:alpha val="4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95582" y="295518"/>
            <a:ext cx="10248234" cy="1038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82" dirty="0">
                <a:solidFill>
                  <a:srgbClr val="1A2B67"/>
                </a:solidFill>
                <a:latin typeface="Acherus Feral Bold" pitchFamily="50" charset="0"/>
              </a:rPr>
              <a:t>В СОПРОВОЖДЕНИЕ ПРОГРАММ «1С» </a:t>
            </a:r>
          </a:p>
          <a:p>
            <a:pPr algn="ctr"/>
            <a:r>
              <a:rPr lang="ru-RU" sz="3082" dirty="0">
                <a:solidFill>
                  <a:srgbClr val="1A2B67"/>
                </a:solidFill>
                <a:latin typeface="Acherus Feral Bold" pitchFamily="50" charset="0"/>
              </a:rPr>
              <a:t>ВХОДИТ: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E4A68C-7527-4D1A-BF38-07A8C9E686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8" r="68980" b="31507"/>
          <a:stretch/>
        </p:blipFill>
        <p:spPr>
          <a:xfrm>
            <a:off x="588067" y="1395857"/>
            <a:ext cx="2091033" cy="218430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6DBCE45-0A2A-4CBD-98C6-C57A52407D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7" t="23277" r="34433" b="30888"/>
          <a:stretch/>
        </p:blipFill>
        <p:spPr>
          <a:xfrm>
            <a:off x="4169283" y="1395857"/>
            <a:ext cx="2091033" cy="21843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E892428-AE4A-4FB7-B60D-E871739562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9" t="23585" r="-3699" b="30580"/>
          <a:stretch/>
        </p:blipFill>
        <p:spPr>
          <a:xfrm>
            <a:off x="7960696" y="1346421"/>
            <a:ext cx="2091033" cy="218430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B888280-B65B-44D9-97B2-955AFFB4E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0" t="54181" r="7574"/>
          <a:stretch/>
        </p:blipFill>
        <p:spPr>
          <a:xfrm rot="10800000">
            <a:off x="0" y="6507382"/>
            <a:ext cx="1433187" cy="1052292"/>
          </a:xfrm>
          <a:prstGeom prst="rect">
            <a:avLst/>
          </a:prstGeom>
          <a:effectLst>
            <a:outerShdw blurRad="50800" dist="38100" dir="18900000" algn="bl" rotWithShape="0">
              <a:srgbClr val="002060">
                <a:alpha val="4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4418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44524876-1F7B-4445-B2F0-8F6C2D53F58F}"/>
              </a:ext>
            </a:extLst>
          </p:cNvPr>
          <p:cNvSpPr/>
          <p:nvPr/>
        </p:nvSpPr>
        <p:spPr>
          <a:xfrm>
            <a:off x="0" y="1"/>
            <a:ext cx="10439400" cy="7559674"/>
          </a:xfrm>
          <a:prstGeom prst="rect">
            <a:avLst/>
          </a:prstGeom>
          <a:gradFill flip="none" rotWithShape="1">
            <a:gsLst>
              <a:gs pos="100000">
                <a:srgbClr val="AFE0E6"/>
              </a:gs>
              <a:gs pos="24000">
                <a:srgbClr val="D7F0F3"/>
              </a:gs>
              <a:gs pos="76000">
                <a:schemeClr val="bg1"/>
              </a:gs>
              <a:gs pos="0">
                <a:srgbClr val="5EC1CC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FEFF6F-CE27-4CFE-AB17-C97E2BC5B0C2}"/>
              </a:ext>
            </a:extLst>
          </p:cNvPr>
          <p:cNvSpPr/>
          <p:nvPr/>
        </p:nvSpPr>
        <p:spPr>
          <a:xfrm>
            <a:off x="81080" y="150115"/>
            <a:ext cx="10135842" cy="7259444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95582" y="318563"/>
            <a:ext cx="10248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1A2B67"/>
                </a:solidFill>
                <a:latin typeface="Acherus Feral Bold" pitchFamily="50" charset="0"/>
              </a:rPr>
              <a:t>КЛЮЧЕВЫЕ ПАРТНЕРЫ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811741-7870-4D95-ACA2-A3190BF63A3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004" y="5113983"/>
            <a:ext cx="2050962" cy="78449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D9F4B5F-DEC9-4FA9-A1AC-8965429885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07" y="2297753"/>
            <a:ext cx="2741618" cy="29316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5757EF-CEE1-4774-AF3F-1EDD8F2A203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21" y="5209221"/>
            <a:ext cx="1524016" cy="137705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A067CCF-ACD8-4351-ADF0-BBA124B613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4" b="29151"/>
          <a:stretch/>
        </p:blipFill>
        <p:spPr>
          <a:xfrm>
            <a:off x="7285322" y="1250345"/>
            <a:ext cx="3058494" cy="7771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E59F78-7B4E-4167-B89E-B0D187D4D1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089" b="41099"/>
          <a:stretch/>
        </p:blipFill>
        <p:spPr>
          <a:xfrm>
            <a:off x="6951628" y="6624801"/>
            <a:ext cx="2981584" cy="50126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D95B316-3B2A-47D0-887E-4BEB71EF285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" t="1" b="-13321"/>
          <a:stretch/>
        </p:blipFill>
        <p:spPr>
          <a:xfrm>
            <a:off x="4126332" y="1468839"/>
            <a:ext cx="3007231" cy="48569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C6BD7FB-5704-4361-BD0A-68E00E0732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557" y="5901349"/>
            <a:ext cx="2050962" cy="153309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4A949CA-2F0C-4667-8B40-9355EB249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459" y="3870548"/>
            <a:ext cx="1436645" cy="100631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49C7811-D753-42E7-8D2B-1629E85B242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9" y="5331526"/>
            <a:ext cx="1227243" cy="122724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1E3B839-25E0-4766-9CC8-ED1D83A51C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444" y="3966941"/>
            <a:ext cx="1883976" cy="45215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ED989EF-A9F0-4616-8264-4470794B74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7" y="3443513"/>
            <a:ext cx="1504371" cy="145158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1B0B4DA-A1EA-4A35-9E39-A32E7210506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059" y="2422028"/>
            <a:ext cx="1101476" cy="122577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64C8CAB-70E2-4011-AE5E-C26A990555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391" y="2135240"/>
            <a:ext cx="3288025" cy="88653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B71A08E-BC2E-4F05-9EC6-9E4D565E98C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18" y="1297324"/>
            <a:ext cx="3558956" cy="75706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E137A0-3A06-48FD-BD24-050AED320E7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42227" r="16371" b="28710"/>
          <a:stretch/>
        </p:blipFill>
        <p:spPr>
          <a:xfrm>
            <a:off x="7422338" y="5403500"/>
            <a:ext cx="2430764" cy="907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C4B801-FDCB-4731-A438-1E804EDF5BE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65" b="37884"/>
          <a:stretch/>
        </p:blipFill>
        <p:spPr>
          <a:xfrm>
            <a:off x="384307" y="2881790"/>
            <a:ext cx="3158084" cy="62386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A7E802B-C23F-494F-9BA1-6AE3223287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72" y="4219217"/>
            <a:ext cx="1512788" cy="122724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B8D159-D616-44D0-A21B-A3B2CE192A6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79" b="38897"/>
          <a:stretch/>
        </p:blipFill>
        <p:spPr>
          <a:xfrm>
            <a:off x="4598963" y="4637939"/>
            <a:ext cx="3565071" cy="51837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75AA8AC-FAA8-4435-840A-74F0E7BCE84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9" b="20602"/>
          <a:stretch/>
        </p:blipFill>
        <p:spPr>
          <a:xfrm>
            <a:off x="7131088" y="2131489"/>
            <a:ext cx="1767387" cy="83989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EF25686-6AE8-45BD-9B32-49A73A98E7C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9" b="23868"/>
          <a:stretch/>
        </p:blipFill>
        <p:spPr>
          <a:xfrm>
            <a:off x="1397078" y="3656067"/>
            <a:ext cx="1263238" cy="52503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F3FF5C7-8A5A-4A2E-BDB2-AE835EADB60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2" t="29477" r="28804" b="24152"/>
          <a:stretch/>
        </p:blipFill>
        <p:spPr>
          <a:xfrm>
            <a:off x="4585416" y="3566095"/>
            <a:ext cx="1167882" cy="111018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7C7DB9A-27A2-496B-AF74-372C42DBBCA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53" b="35028"/>
          <a:stretch/>
        </p:blipFill>
        <p:spPr>
          <a:xfrm>
            <a:off x="4431144" y="2807424"/>
            <a:ext cx="3058495" cy="8118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CAEDB1-8BB0-44EA-A5C6-FD33EE153F28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577" y="3656067"/>
            <a:ext cx="1621059" cy="18045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D3A18F-9416-47B3-AA39-ED4B5152D30F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42" y="6013869"/>
            <a:ext cx="1217152" cy="122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9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1">
                <a:lumMod val="5000"/>
                <a:lumOff val="95000"/>
              </a:schemeClr>
            </a:gs>
            <a:gs pos="77000">
              <a:srgbClr val="8CD8F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5317916" y="1667026"/>
            <a:ext cx="5174323" cy="1513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624" dirty="0">
                <a:solidFill>
                  <a:srgbClr val="1A2B67"/>
                </a:solidFill>
                <a:latin typeface="Acherus Feral Bold" pitchFamily="50" charset="0"/>
              </a:rPr>
              <a:t>КЛЮЧЕВЫЕ КОМПЕТЕНЦИИ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607A5C-3F67-4E35-B048-758E338CD3B2}"/>
              </a:ext>
            </a:extLst>
          </p:cNvPr>
          <p:cNvSpPr txBox="1"/>
          <p:nvPr/>
        </p:nvSpPr>
        <p:spPr>
          <a:xfrm>
            <a:off x="5495949" y="3314873"/>
            <a:ext cx="5174323" cy="222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sz="1542" dirty="0">
                <a:solidFill>
                  <a:srgbClr val="1A2B67"/>
                </a:solidFill>
                <a:latin typeface="Acherus Feral Light" pitchFamily="50" charset="0"/>
              </a:rPr>
              <a:t>Бизнес-анализ</a:t>
            </a:r>
          </a:p>
          <a:p>
            <a:pPr>
              <a:buSzPct val="90000"/>
            </a:pPr>
            <a:r>
              <a:rPr lang="ru-RU" sz="1542" dirty="0">
                <a:solidFill>
                  <a:srgbClr val="1A2B67"/>
                </a:solidFill>
                <a:latin typeface="Acherus Feral Light" pitchFamily="50" charset="0"/>
              </a:rPr>
              <a:t>Разработка и внедрение </a:t>
            </a:r>
            <a:r>
              <a:rPr lang="en-US" sz="1542" dirty="0">
                <a:solidFill>
                  <a:srgbClr val="1A2B67"/>
                </a:solidFill>
                <a:latin typeface="Acherus Feral Light" pitchFamily="50" charset="0"/>
              </a:rPr>
              <a:t>ERP</a:t>
            </a:r>
            <a:r>
              <a:rPr lang="ru-RU" sz="1542" dirty="0">
                <a:solidFill>
                  <a:srgbClr val="1A2B67"/>
                </a:solidFill>
                <a:latin typeface="Acherus Feral Light" pitchFamily="50" charset="0"/>
              </a:rPr>
              <a:t>-систем</a:t>
            </a:r>
          </a:p>
          <a:p>
            <a:pPr>
              <a:buSzPct val="90000"/>
            </a:pPr>
            <a:r>
              <a:rPr lang="ru-RU" sz="1542" dirty="0">
                <a:solidFill>
                  <a:srgbClr val="1A2B67"/>
                </a:solidFill>
                <a:latin typeface="Acherus Feral Light" pitchFamily="50" charset="0"/>
              </a:rPr>
              <a:t>Проектирование и разработка сложных высоконагруженных систем автоматизации бизнес-процессов на платформе 1С </a:t>
            </a:r>
          </a:p>
          <a:p>
            <a:pPr>
              <a:buSzPct val="90000"/>
            </a:pPr>
            <a:r>
              <a:rPr lang="ru-RU" sz="1542" dirty="0">
                <a:solidFill>
                  <a:srgbClr val="1A2B67"/>
                </a:solidFill>
                <a:latin typeface="Acherus Feral Light" pitchFamily="50" charset="0"/>
              </a:rPr>
              <a:t>Внедрение систем автоматизации бизнес-процессов на платформе 1С </a:t>
            </a:r>
          </a:p>
          <a:p>
            <a:pPr>
              <a:buSzPct val="90000"/>
            </a:pPr>
            <a:r>
              <a:rPr lang="ru-RU" sz="1542" dirty="0">
                <a:solidFill>
                  <a:srgbClr val="1A2B67"/>
                </a:solidFill>
                <a:latin typeface="Acherus Feral Light" pitchFamily="50" charset="0"/>
              </a:rPr>
              <a:t>Оптимизация производительности высоконагруженных систем на платформе 1С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317DB08-6E13-4857-A246-E529A57FE3A3}"/>
              </a:ext>
            </a:extLst>
          </p:cNvPr>
          <p:cNvGrpSpPr/>
          <p:nvPr/>
        </p:nvGrpSpPr>
        <p:grpSpPr>
          <a:xfrm>
            <a:off x="5447061" y="3452005"/>
            <a:ext cx="56040" cy="1705261"/>
            <a:chOff x="5447061" y="3452005"/>
            <a:chExt cx="56040" cy="1705261"/>
          </a:xfrm>
          <a:solidFill>
            <a:srgbClr val="1A2B67"/>
          </a:solidFill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E32160C0-F4D8-4709-8C75-6846DFFC810B}"/>
                </a:ext>
              </a:extLst>
            </p:cNvPr>
            <p:cNvSpPr/>
            <p:nvPr/>
          </p:nvSpPr>
          <p:spPr>
            <a:xfrm>
              <a:off x="5447061" y="3452005"/>
              <a:ext cx="52837" cy="52837"/>
            </a:xfrm>
            <a:prstGeom prst="ellipse">
              <a:avLst/>
            </a:prstGeom>
            <a:grpFill/>
            <a:ln>
              <a:solidFill>
                <a:srgbClr val="1A2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42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515316E0-B012-433A-BB80-09F918AD8A87}"/>
                </a:ext>
              </a:extLst>
            </p:cNvPr>
            <p:cNvSpPr/>
            <p:nvPr/>
          </p:nvSpPr>
          <p:spPr>
            <a:xfrm>
              <a:off x="5450264" y="3681755"/>
              <a:ext cx="52837" cy="52837"/>
            </a:xfrm>
            <a:prstGeom prst="ellipse">
              <a:avLst/>
            </a:prstGeom>
            <a:grpFill/>
            <a:ln>
              <a:solidFill>
                <a:srgbClr val="1A2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42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AEE5A1DE-7540-4113-986C-DC07ED60426E}"/>
                </a:ext>
              </a:extLst>
            </p:cNvPr>
            <p:cNvSpPr/>
            <p:nvPr/>
          </p:nvSpPr>
          <p:spPr>
            <a:xfrm>
              <a:off x="5450264" y="3931027"/>
              <a:ext cx="52837" cy="52837"/>
            </a:xfrm>
            <a:prstGeom prst="ellipse">
              <a:avLst/>
            </a:prstGeom>
            <a:grpFill/>
            <a:ln>
              <a:solidFill>
                <a:srgbClr val="1A2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42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0D84842F-BEAF-48C0-B041-F04AD5D6D234}"/>
                </a:ext>
              </a:extLst>
            </p:cNvPr>
            <p:cNvSpPr/>
            <p:nvPr/>
          </p:nvSpPr>
          <p:spPr>
            <a:xfrm>
              <a:off x="5450264" y="4632603"/>
              <a:ext cx="52837" cy="52837"/>
            </a:xfrm>
            <a:prstGeom prst="ellipse">
              <a:avLst/>
            </a:prstGeom>
            <a:grpFill/>
            <a:ln>
              <a:solidFill>
                <a:srgbClr val="1A2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42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73C75FA9-A9C1-47E3-8D18-87A9510875C3}"/>
                </a:ext>
              </a:extLst>
            </p:cNvPr>
            <p:cNvSpPr/>
            <p:nvPr/>
          </p:nvSpPr>
          <p:spPr>
            <a:xfrm>
              <a:off x="5450264" y="5104429"/>
              <a:ext cx="52837" cy="52837"/>
            </a:xfrm>
            <a:prstGeom prst="ellipse">
              <a:avLst/>
            </a:prstGeom>
            <a:grpFill/>
            <a:ln>
              <a:solidFill>
                <a:srgbClr val="1A2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42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C58ABE-6CCA-483F-935A-EB6DAC83CC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0" t="54181" r="7574"/>
          <a:stretch/>
        </p:blipFill>
        <p:spPr>
          <a:xfrm>
            <a:off x="8674661" y="0"/>
            <a:ext cx="1764739" cy="12957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3DDFC0-053C-4C57-ADB5-0D7D971DCE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5"/>
          <a:stretch/>
        </p:blipFill>
        <p:spPr>
          <a:xfrm>
            <a:off x="0" y="307152"/>
            <a:ext cx="5422617" cy="69453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42B91D-0F93-4FB8-8F95-B20BA7F2A6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0"/>
          <a:stretch/>
        </p:blipFill>
        <p:spPr>
          <a:xfrm>
            <a:off x="0" y="653867"/>
            <a:ext cx="5317916" cy="625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89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1"/>
            <a:ext cx="10439400" cy="7559674"/>
          </a:xfrm>
          <a:prstGeom prst="rect">
            <a:avLst/>
          </a:prstGeom>
          <a:gradFill flip="none" rotWithShape="1">
            <a:gsLst>
              <a:gs pos="38000">
                <a:srgbClr val="A4DCE2"/>
              </a:gs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1417164" y="133643"/>
            <a:ext cx="7605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1A2B67"/>
                </a:solidFill>
                <a:latin typeface="Acherus Feral Bold" pitchFamily="50" charset="0"/>
              </a:rPr>
              <a:t>РАБОТАЕМ ПО ВСЕЙ БЕЛАРУСИ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607A5C-3F67-4E35-B048-758E338CD3B2}"/>
              </a:ext>
            </a:extLst>
          </p:cNvPr>
          <p:cNvSpPr txBox="1"/>
          <p:nvPr/>
        </p:nvSpPr>
        <p:spPr>
          <a:xfrm>
            <a:off x="4994124" y="2431127"/>
            <a:ext cx="5420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90000"/>
            </a:pPr>
            <a:r>
              <a:rPr lang="ru-RU" sz="2000" b="1" dirty="0">
                <a:solidFill>
                  <a:srgbClr val="1A2B67"/>
                </a:solidFill>
              </a:rPr>
              <a:t>Официальный партнер фирмы «1С» в Республике Беларусь.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AF095-BC0B-48A0-83EB-64F6F96ABC30}"/>
              </a:ext>
            </a:extLst>
          </p:cNvPr>
          <p:cNvSpPr txBox="1"/>
          <p:nvPr/>
        </p:nvSpPr>
        <p:spPr>
          <a:xfrm>
            <a:off x="5506638" y="3938923"/>
            <a:ext cx="50821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sz="2000" dirty="0">
                <a:solidFill>
                  <a:srgbClr val="1A2B67"/>
                </a:solidFill>
              </a:rPr>
              <a:t>Наша компания специализируется на поставке, установке, внедрении и сопровождении автоматизированных систем на основе платформы «1С:Предприятие»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0A97F1-BE55-4D8A-B99B-F56804C07A3C}"/>
              </a:ext>
            </a:extLst>
          </p:cNvPr>
          <p:cNvSpPr txBox="1"/>
          <p:nvPr/>
        </p:nvSpPr>
        <p:spPr>
          <a:xfrm>
            <a:off x="367845" y="6683673"/>
            <a:ext cx="9703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90000"/>
            </a:pPr>
            <a:r>
              <a:rPr lang="ru-RU" sz="2000" dirty="0">
                <a:solidFill>
                  <a:srgbClr val="1A2B67"/>
                </a:solidFill>
              </a:rPr>
              <a:t>Наша миссия – повышение эффективности бизнеса клиентов за счет использования передовых технологий, профессионализма и нашего опыта автоматизации.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B15C2B-B70B-4A38-B9E4-6F8C7D2E9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8" y="2013886"/>
            <a:ext cx="4675642" cy="421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76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40B3BB8-0701-420C-9A61-C2B3061D0B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0" t="54181" r="7574"/>
          <a:stretch/>
        </p:blipFill>
        <p:spPr>
          <a:xfrm>
            <a:off x="8685861" y="0"/>
            <a:ext cx="1764739" cy="1295728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BB683DF-9F00-4DE4-8E9C-D095113F314D}"/>
              </a:ext>
            </a:extLst>
          </p:cNvPr>
          <p:cNvSpPr/>
          <p:nvPr/>
        </p:nvSpPr>
        <p:spPr>
          <a:xfrm>
            <a:off x="0" y="1"/>
            <a:ext cx="10439400" cy="7559674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191166" y="380648"/>
            <a:ext cx="10248234" cy="564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82" dirty="0">
                <a:solidFill>
                  <a:srgbClr val="1A2B67"/>
                </a:solidFill>
                <a:latin typeface="Acherus Feral Bold" pitchFamily="50" charset="0"/>
              </a:rPr>
              <a:t>SLA</a:t>
            </a:r>
            <a:r>
              <a:rPr lang="ru-RU" sz="3082" dirty="0">
                <a:solidFill>
                  <a:srgbClr val="1A2B67"/>
                </a:solidFill>
                <a:latin typeface="Acherus Feral Bold" pitchFamily="50" charset="0"/>
              </a:rPr>
              <a:t> – СОГЛАШЕНИЕ ОБ УРОВНЕ ОБСЛУЖИВАНИЯ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607A5C-3F67-4E35-B048-758E338CD3B2}"/>
              </a:ext>
            </a:extLst>
          </p:cNvPr>
          <p:cNvSpPr txBox="1"/>
          <p:nvPr/>
        </p:nvSpPr>
        <p:spPr>
          <a:xfrm>
            <a:off x="419528" y="1064794"/>
            <a:ext cx="9600344" cy="353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90000"/>
            </a:pPr>
            <a:r>
              <a:rPr lang="ru-RU" sz="1713" b="1" dirty="0">
                <a:solidFill>
                  <a:srgbClr val="0095E0"/>
                </a:solidFill>
                <a:latin typeface="Acherus Feral Light" pitchFamily="50" charset="0"/>
              </a:rPr>
              <a:t>В НАШЕЙ КОМПАНИИ КАЧЕСТВО НА ПЕРВОМ МЕСТЕ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0A97F1-BE55-4D8A-B99B-F56804C07A3C}"/>
              </a:ext>
            </a:extLst>
          </p:cNvPr>
          <p:cNvSpPr txBox="1"/>
          <p:nvPr/>
        </p:nvSpPr>
        <p:spPr>
          <a:xfrm>
            <a:off x="182578" y="5889599"/>
            <a:ext cx="10074244" cy="1444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90000"/>
            </a:pPr>
            <a:r>
              <a:rPr lang="ru-RU" sz="1758" b="1" dirty="0">
                <a:solidFill>
                  <a:srgbClr val="1A2B67"/>
                </a:solidFill>
                <a:latin typeface="Acherus Feral Light" pitchFamily="50" charset="0"/>
              </a:rPr>
              <a:t>С каждым клиентом мы заключаем </a:t>
            </a:r>
            <a:r>
              <a:rPr lang="en-US" sz="1758" b="1" dirty="0">
                <a:solidFill>
                  <a:srgbClr val="1A2B67"/>
                </a:solidFill>
                <a:latin typeface="Acherus Feral Light" pitchFamily="50" charset="0"/>
              </a:rPr>
              <a:t>SLA</a:t>
            </a:r>
            <a:r>
              <a:rPr lang="ru-RU" sz="1758" b="1" dirty="0">
                <a:solidFill>
                  <a:srgbClr val="1A2B67"/>
                </a:solidFill>
                <a:latin typeface="Acherus Feral Light" pitchFamily="50" charset="0"/>
              </a:rPr>
              <a:t>. </a:t>
            </a:r>
          </a:p>
          <a:p>
            <a:pPr algn="just">
              <a:buSzPct val="90000"/>
            </a:pPr>
            <a:r>
              <a:rPr lang="ru-RU" sz="1758" b="1" dirty="0">
                <a:solidFill>
                  <a:srgbClr val="1A2B67"/>
                </a:solidFill>
                <a:latin typeface="Acherus Feral Light" pitchFamily="50" charset="0"/>
              </a:rPr>
              <a:t>Задача этого документа – подробно описать наше взаимодействие, что мы делаем для Заказчика, в какие сроки мы должны выполнять свои задачи, как мы должны расставлять приоритеты в работе, и как по итогу отчетного периода измеряется качество нашей работы.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C117F2-ED69-49C6-A2E2-4A66A9C29913}"/>
              </a:ext>
            </a:extLst>
          </p:cNvPr>
          <p:cNvSpPr txBox="1"/>
          <p:nvPr/>
        </p:nvSpPr>
        <p:spPr>
          <a:xfrm>
            <a:off x="278161" y="4304470"/>
            <a:ext cx="2370613" cy="564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90000"/>
            </a:pPr>
            <a:r>
              <a:rPr lang="ru-RU" sz="1370" b="1" dirty="0">
                <a:solidFill>
                  <a:srgbClr val="1A2B67"/>
                </a:solidFill>
                <a:latin typeface="Acherus Feral Light" pitchFamily="50" charset="0"/>
              </a:rPr>
              <a:t>Срок реакции</a:t>
            </a:r>
          </a:p>
          <a:p>
            <a:pPr algn="ctr">
              <a:buSzPct val="90000"/>
            </a:pPr>
            <a:r>
              <a:rPr lang="ru-RU" sz="1713" b="1" dirty="0">
                <a:solidFill>
                  <a:srgbClr val="1A2B67"/>
                </a:solidFill>
                <a:latin typeface="Acherus Feral Bold" pitchFamily="50" charset="0"/>
              </a:rPr>
              <a:t>от 30 минут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443A0F-7FA6-4825-BDC6-CB404BD549BA}"/>
              </a:ext>
            </a:extLst>
          </p:cNvPr>
          <p:cNvSpPr txBox="1"/>
          <p:nvPr/>
        </p:nvSpPr>
        <p:spPr>
          <a:xfrm>
            <a:off x="2773616" y="4287578"/>
            <a:ext cx="2370613" cy="564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90000"/>
            </a:pPr>
            <a:r>
              <a:rPr lang="ru-RU" sz="1370" b="1" dirty="0">
                <a:solidFill>
                  <a:srgbClr val="1A2B67"/>
                </a:solidFill>
                <a:latin typeface="Acherus Feral Light" pitchFamily="50" charset="0"/>
              </a:rPr>
              <a:t>Срок выполнения</a:t>
            </a:r>
          </a:p>
          <a:p>
            <a:pPr algn="ctr">
              <a:buSzPct val="90000"/>
            </a:pPr>
            <a:r>
              <a:rPr lang="ru-RU" sz="1713" b="1" dirty="0">
                <a:solidFill>
                  <a:srgbClr val="1A2B67"/>
                </a:solidFill>
                <a:latin typeface="Acherus Feral Bold" pitchFamily="50" charset="0"/>
              </a:rPr>
              <a:t>от 60 минут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A2286A-8A10-426A-8DB4-BD2ABAD3F1B4}"/>
              </a:ext>
            </a:extLst>
          </p:cNvPr>
          <p:cNvSpPr txBox="1"/>
          <p:nvPr/>
        </p:nvSpPr>
        <p:spPr>
          <a:xfrm>
            <a:off x="5016695" y="4286752"/>
            <a:ext cx="2843169" cy="564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90000"/>
            </a:pPr>
            <a:r>
              <a:rPr lang="ru-RU" sz="1370" b="1" dirty="0">
                <a:solidFill>
                  <a:srgbClr val="1A2B67"/>
                </a:solidFill>
                <a:latin typeface="Acherus Feral Light" pitchFamily="50" charset="0"/>
              </a:rPr>
              <a:t>Гарантия на доработки</a:t>
            </a:r>
          </a:p>
          <a:p>
            <a:pPr algn="ctr">
              <a:buSzPct val="90000"/>
            </a:pPr>
            <a:r>
              <a:rPr lang="ru-RU" sz="1713" b="1" dirty="0">
                <a:solidFill>
                  <a:srgbClr val="1A2B67"/>
                </a:solidFill>
                <a:latin typeface="Acherus Feral Bold" pitchFamily="50" charset="0"/>
              </a:rPr>
              <a:t>от 15 календарных дней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73096CE-C9A3-4261-B1F5-C6BB2796E347}"/>
              </a:ext>
            </a:extLst>
          </p:cNvPr>
          <p:cNvSpPr txBox="1"/>
          <p:nvPr/>
        </p:nvSpPr>
        <p:spPr>
          <a:xfrm>
            <a:off x="7683367" y="4285926"/>
            <a:ext cx="2370613" cy="564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90000"/>
            </a:pPr>
            <a:r>
              <a:rPr lang="ru-RU" sz="1370" b="1" dirty="0">
                <a:solidFill>
                  <a:srgbClr val="1A2B67"/>
                </a:solidFill>
                <a:latin typeface="Acherus Feral Light" pitchFamily="50" charset="0"/>
              </a:rPr>
              <a:t>Оценка клиента</a:t>
            </a:r>
          </a:p>
          <a:p>
            <a:pPr algn="ctr">
              <a:buSzPct val="90000"/>
            </a:pPr>
            <a:r>
              <a:rPr lang="ru-RU" sz="1713" b="1" dirty="0">
                <a:solidFill>
                  <a:srgbClr val="1A2B67"/>
                </a:solidFill>
                <a:latin typeface="Acherus Feral Bold" pitchFamily="50" charset="0"/>
              </a:rPr>
              <a:t>4.9 из 5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A10BFF-6E06-4D8C-9106-6CD8D8B07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06" y="-164768"/>
            <a:ext cx="9935633" cy="621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86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34941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152854" y="308961"/>
            <a:ext cx="101336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1A2B67"/>
                </a:solidFill>
                <a:latin typeface="Acherus Feral Bold" pitchFamily="50" charset="0"/>
              </a:rPr>
              <a:t>МОДУЛЬ ЭЛИТСОФТ: ОБЩЕСТВЕННОЕ ПИТАНИЕ ДЛЯ КОНФИГУРАЦИИ ВСТРАИВАЕТСЯ В ТИПОВУЮ КОНФИГУРАЦИЮ </a:t>
            </a:r>
          </a:p>
          <a:p>
            <a:pPr algn="ctr"/>
            <a:r>
              <a:rPr lang="ru-RU" sz="2000" dirty="0">
                <a:solidFill>
                  <a:srgbClr val="1A2B67"/>
                </a:solidFill>
                <a:latin typeface="Acherus Feral Bold" pitchFamily="50" charset="0"/>
              </a:rPr>
              <a:t>«БУХГАЛТЕРИЯ ДЛЯ БЕЛАРУСИ 2.1»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AF095-BC0B-48A0-83EB-64F6F96ABC30}"/>
              </a:ext>
            </a:extLst>
          </p:cNvPr>
          <p:cNvSpPr txBox="1"/>
          <p:nvPr/>
        </p:nvSpPr>
        <p:spPr>
          <a:xfrm>
            <a:off x="394581" y="5089088"/>
            <a:ext cx="9728474" cy="1937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sz="2398" b="1" dirty="0">
                <a:solidFill>
                  <a:srgbClr val="1A2B67"/>
                </a:solidFill>
              </a:rPr>
              <a:t>Модуль «Общественное питание» </a:t>
            </a:r>
            <a:r>
              <a:rPr lang="ru-RU" sz="2398" dirty="0">
                <a:solidFill>
                  <a:srgbClr val="1A2B67"/>
                </a:solidFill>
              </a:rPr>
              <a:t>предназначен для автоматизации управленческого и оперативного учета в организациях общественного питания, а также в подразделениях общепита торговых, производственных и прочих предприятиях, использующих услуги общепита для собственных нужд.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6190DC-D893-42FD-A76B-B436E240D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88"/>
          <a:stretch/>
        </p:blipFill>
        <p:spPr>
          <a:xfrm>
            <a:off x="-1" y="1453724"/>
            <a:ext cx="10439400" cy="324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59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625029-CB2A-481F-9387-AB805C1027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88"/>
          <a:stretch/>
        </p:blipFill>
        <p:spPr>
          <a:xfrm flipH="1">
            <a:off x="0" y="1409443"/>
            <a:ext cx="10439400" cy="324758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34941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152854" y="133087"/>
            <a:ext cx="1013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1A2B67"/>
                </a:solidFill>
                <a:latin typeface="Acherus Feral Bold" pitchFamily="50" charset="0"/>
              </a:rPr>
              <a:t>ДОКУМЕНТЫ, СПРАВОЧНИКИ, НАСТРОЙКИ И ОТЧЕТЫ МОДУЛЯ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AF095-BC0B-48A0-83EB-64F6F96ABC30}"/>
              </a:ext>
            </a:extLst>
          </p:cNvPr>
          <p:cNvSpPr txBox="1"/>
          <p:nvPr/>
        </p:nvSpPr>
        <p:spPr>
          <a:xfrm>
            <a:off x="406633" y="610960"/>
            <a:ext cx="10133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dirty="0">
                <a:solidFill>
                  <a:srgbClr val="1A2B67"/>
                </a:solidFill>
              </a:rPr>
              <a:t>Модуль «Общественное питание» содержит следующие подразделы и в них соответствующие документы, справочники, настройки и отчеты: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9CDF6F-9A9A-4151-8627-8B5BED17EB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73" y="1597279"/>
            <a:ext cx="8245652" cy="582930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1D305EE-4356-4ECE-8CB3-2D029D47EF6A}"/>
              </a:ext>
            </a:extLst>
          </p:cNvPr>
          <p:cNvSpPr/>
          <p:nvPr/>
        </p:nvSpPr>
        <p:spPr>
          <a:xfrm>
            <a:off x="1502902" y="1597278"/>
            <a:ext cx="7418074" cy="5829309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634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34941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152854" y="133087"/>
            <a:ext cx="10133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1A2B67"/>
                </a:solidFill>
                <a:latin typeface="Acherus Feral Bold" pitchFamily="50" charset="0"/>
              </a:rPr>
              <a:t>СПРАВОЧНИКИ И НАСТРОЙКИ </a:t>
            </a:r>
          </a:p>
          <a:p>
            <a:pPr algn="ctr"/>
            <a:r>
              <a:rPr lang="ru-RU" sz="2000" dirty="0">
                <a:solidFill>
                  <a:srgbClr val="1A2B67"/>
                </a:solidFill>
                <a:latin typeface="Acherus Feral Bold" pitchFamily="50" charset="0"/>
              </a:rPr>
              <a:t>МОДУЛЯ «ОБЩЕСТВЕННОЕ ПИТАНИЕ»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AF095-BC0B-48A0-83EB-64F6F96ABC30}"/>
              </a:ext>
            </a:extLst>
          </p:cNvPr>
          <p:cNvSpPr txBox="1"/>
          <p:nvPr/>
        </p:nvSpPr>
        <p:spPr>
          <a:xfrm>
            <a:off x="857073" y="3123945"/>
            <a:ext cx="4127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sz="1200" b="1" dirty="0">
                <a:solidFill>
                  <a:srgbClr val="1A2B67"/>
                </a:solidFill>
              </a:rPr>
              <a:t>Справочник «Номенклатура»</a:t>
            </a:r>
          </a:p>
          <a:p>
            <a:pPr>
              <a:buSzPct val="90000"/>
            </a:pPr>
            <a:r>
              <a:rPr lang="ru-RU" sz="1200" dirty="0">
                <a:solidFill>
                  <a:srgbClr val="1A2B67"/>
                </a:solidFill>
              </a:rPr>
              <a:t>Справочник предназначен для хранения информации о товарах, комплектах, наборах, продукции, возвратной таре, материалах, услугах, оборудовании. Справочник имеет многоуровневую, иерархическую структуру. Группы справочника создавать самостоятельно.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A57E0-2F41-49EC-8D38-18CF80AEEB2B}"/>
              </a:ext>
            </a:extLst>
          </p:cNvPr>
          <p:cNvSpPr txBox="1"/>
          <p:nvPr/>
        </p:nvSpPr>
        <p:spPr>
          <a:xfrm>
            <a:off x="5525101" y="3124356"/>
            <a:ext cx="41276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sz="1200" b="1" dirty="0">
                <a:solidFill>
                  <a:srgbClr val="1A2B67"/>
                </a:solidFill>
              </a:rPr>
              <a:t>Справочник «Склады»</a:t>
            </a:r>
          </a:p>
          <a:p>
            <a:pPr>
              <a:buSzPct val="90000"/>
            </a:pPr>
            <a:r>
              <a:rPr lang="ru-RU" sz="1200" dirty="0">
                <a:solidFill>
                  <a:srgbClr val="1A2B67"/>
                </a:solidFill>
              </a:rPr>
              <a:t>В справочнике содержится список мест хранения товаров. Аналитический учет в программе можно вести по складам или по предприятию в целом. Способ ведения </a:t>
            </a:r>
            <a:r>
              <a:rPr lang="ru-RU" sz="1200" dirty="0" err="1">
                <a:solidFill>
                  <a:srgbClr val="1A2B67"/>
                </a:solidFill>
              </a:rPr>
              <a:t>партионного</a:t>
            </a:r>
            <a:r>
              <a:rPr lang="ru-RU" sz="1200" dirty="0">
                <a:solidFill>
                  <a:srgbClr val="1A2B67"/>
                </a:solidFill>
              </a:rPr>
              <a:t> учета определяется в настройках параметров учета. Справочник имеет многоуровневую, иерархическую структуру. Группы справочника создавать самостоятельно.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13DC4F-D285-4D01-81F5-77CD0E76BCFF}"/>
              </a:ext>
            </a:extLst>
          </p:cNvPr>
          <p:cNvSpPr txBox="1"/>
          <p:nvPr/>
        </p:nvSpPr>
        <p:spPr>
          <a:xfrm>
            <a:off x="857073" y="6726393"/>
            <a:ext cx="4127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sz="1200" b="1" dirty="0">
                <a:solidFill>
                  <a:srgbClr val="1A2B67"/>
                </a:solidFill>
              </a:rPr>
              <a:t>Справочник «Разделы меню»</a:t>
            </a:r>
          </a:p>
          <a:p>
            <a:pPr>
              <a:buSzPct val="90000"/>
            </a:pPr>
            <a:r>
              <a:rPr lang="ru-RU" sz="1200" dirty="0">
                <a:solidFill>
                  <a:srgbClr val="1A2B67"/>
                </a:solidFill>
              </a:rPr>
              <a:t>Справочник предназначен для хранения иерархии наименований разделов меню, используемых для работы пункта общественного питания.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0BF70A-6B81-4544-88A5-A83DDF4C31FE}"/>
              </a:ext>
            </a:extLst>
          </p:cNvPr>
          <p:cNvSpPr txBox="1"/>
          <p:nvPr/>
        </p:nvSpPr>
        <p:spPr>
          <a:xfrm>
            <a:off x="5525101" y="6726458"/>
            <a:ext cx="4127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sz="1200" b="1" dirty="0">
                <a:solidFill>
                  <a:srgbClr val="1A2B67"/>
                </a:solidFill>
              </a:rPr>
              <a:t>Справочник «Товарные группы статистики»</a:t>
            </a:r>
          </a:p>
          <a:p>
            <a:pPr>
              <a:buSzPct val="90000"/>
            </a:pPr>
            <a:r>
              <a:rPr lang="ru-RU" sz="1200" dirty="0">
                <a:solidFill>
                  <a:srgbClr val="1A2B67"/>
                </a:solidFill>
              </a:rPr>
              <a:t>Справочник предназначен для хранения информации о позициях, соответствующих одноименным строкам из статистической отчетности с соответствующими кодами.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9BB0A9-BF70-476D-B0BB-85D3CDFF50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4" b="11709"/>
          <a:stretch/>
        </p:blipFill>
        <p:spPr>
          <a:xfrm>
            <a:off x="1003219" y="1041247"/>
            <a:ext cx="3835329" cy="205300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584F2C9-A6E3-432D-8A16-7B45590B17B1}"/>
              </a:ext>
            </a:extLst>
          </p:cNvPr>
          <p:cNvSpPr/>
          <p:nvPr/>
        </p:nvSpPr>
        <p:spPr>
          <a:xfrm>
            <a:off x="951841" y="964637"/>
            <a:ext cx="3996996" cy="2146640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7417C3-FA19-4100-BC6A-1AFC8986C795}"/>
              </a:ext>
            </a:extLst>
          </p:cNvPr>
          <p:cNvSpPr/>
          <p:nvPr/>
        </p:nvSpPr>
        <p:spPr>
          <a:xfrm>
            <a:off x="5590413" y="964637"/>
            <a:ext cx="3996996" cy="2146640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2F004A1-6D2B-40F7-818B-064F07036E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7" b="5732"/>
          <a:stretch/>
        </p:blipFill>
        <p:spPr>
          <a:xfrm>
            <a:off x="5907227" y="959535"/>
            <a:ext cx="3451203" cy="216440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FF09C2E-1E72-486E-8C1D-FCBD6E628A52}"/>
              </a:ext>
            </a:extLst>
          </p:cNvPr>
          <p:cNvSpPr/>
          <p:nvPr/>
        </p:nvSpPr>
        <p:spPr>
          <a:xfrm>
            <a:off x="951841" y="4582286"/>
            <a:ext cx="3996996" cy="2146640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F4EB2F8-CFEE-4848-A029-887F2F552BC7}"/>
              </a:ext>
            </a:extLst>
          </p:cNvPr>
          <p:cNvSpPr/>
          <p:nvPr/>
        </p:nvSpPr>
        <p:spPr>
          <a:xfrm>
            <a:off x="5590413" y="4582286"/>
            <a:ext cx="3996996" cy="2146640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56664DD-130D-4AFC-A95B-1799685395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6"/>
          <a:stretch/>
        </p:blipFill>
        <p:spPr>
          <a:xfrm>
            <a:off x="1042796" y="4697130"/>
            <a:ext cx="3815085" cy="197546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D3DF3B0-1890-4896-8FE7-2DDB5C4E76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2"/>
          <a:stretch/>
        </p:blipFill>
        <p:spPr>
          <a:xfrm>
            <a:off x="5637112" y="4697130"/>
            <a:ext cx="3903594" cy="198278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537826E-FA7D-463A-859E-0422E9F144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56"/>
          <a:stretch/>
        </p:blipFill>
        <p:spPr>
          <a:xfrm>
            <a:off x="8828092" y="5543028"/>
            <a:ext cx="3109780" cy="227376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A0BEDD-3DED-4664-BE9E-58257A78FF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37" r="28909"/>
          <a:stretch/>
        </p:blipFill>
        <p:spPr>
          <a:xfrm rot="16356503">
            <a:off x="-384730" y="3418706"/>
            <a:ext cx="2210773" cy="174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32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34941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152854" y="133087"/>
            <a:ext cx="10133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1A2B67"/>
                </a:solidFill>
                <a:latin typeface="Acherus Feral Bold" pitchFamily="50" charset="0"/>
              </a:rPr>
              <a:t>ДОКУМЕНТЫ И РЕГИСТРЫ</a:t>
            </a:r>
          </a:p>
          <a:p>
            <a:pPr algn="ctr"/>
            <a:r>
              <a:rPr lang="ru-RU" sz="2000" dirty="0">
                <a:solidFill>
                  <a:srgbClr val="1A2B67"/>
                </a:solidFill>
                <a:latin typeface="Acherus Feral Bold" pitchFamily="50" charset="0"/>
              </a:rPr>
              <a:t>МОДУЛЯ «ОБЩЕСТВЕННОЕ ПИТАНИЕ»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AF095-BC0B-48A0-83EB-64F6F96ABC30}"/>
              </a:ext>
            </a:extLst>
          </p:cNvPr>
          <p:cNvSpPr txBox="1"/>
          <p:nvPr/>
        </p:nvSpPr>
        <p:spPr>
          <a:xfrm>
            <a:off x="857073" y="3123945"/>
            <a:ext cx="4127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sz="1200" b="1" dirty="0">
                <a:solidFill>
                  <a:srgbClr val="1A2B67"/>
                </a:solidFill>
              </a:rPr>
              <a:t>Регистр сведений «Настройки учета в общепите»</a:t>
            </a:r>
          </a:p>
          <a:p>
            <a:pPr>
              <a:buSzPct val="90000"/>
            </a:pPr>
            <a:r>
              <a:rPr lang="ru-RU" sz="1200" dirty="0">
                <a:solidFill>
                  <a:srgbClr val="1A2B67"/>
                </a:solidFill>
              </a:rPr>
              <a:t>Регистр предназначен для хранения информации о счетах учета по наценке общепита и НДС общепита для конкретной организации системы.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A57E0-2F41-49EC-8D38-18CF80AEEB2B}"/>
              </a:ext>
            </a:extLst>
          </p:cNvPr>
          <p:cNvSpPr txBox="1"/>
          <p:nvPr/>
        </p:nvSpPr>
        <p:spPr>
          <a:xfrm>
            <a:off x="5525101" y="3124356"/>
            <a:ext cx="4127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sz="1200" b="1" dirty="0">
                <a:solidFill>
                  <a:srgbClr val="1A2B67"/>
                </a:solidFill>
              </a:rPr>
              <a:t>Документ «Акт калибровки»</a:t>
            </a:r>
          </a:p>
          <a:p>
            <a:pPr>
              <a:buSzPct val="90000"/>
            </a:pPr>
            <a:r>
              <a:rPr lang="ru-RU" sz="1200" dirty="0">
                <a:solidFill>
                  <a:srgbClr val="1A2B67"/>
                </a:solidFill>
              </a:rPr>
              <a:t>С помощью документа определяются и подтверждаются действительные значения метрологических характеристик средства измерения.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13DC4F-D285-4D01-81F5-77CD0E76BCFF}"/>
              </a:ext>
            </a:extLst>
          </p:cNvPr>
          <p:cNvSpPr txBox="1"/>
          <p:nvPr/>
        </p:nvSpPr>
        <p:spPr>
          <a:xfrm>
            <a:off x="857073" y="6316113"/>
            <a:ext cx="4127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sz="1200" b="1" dirty="0">
                <a:solidFill>
                  <a:srgbClr val="1A2B67"/>
                </a:solidFill>
              </a:rPr>
              <a:t>Документ «Акт на разделку мяса»</a:t>
            </a:r>
          </a:p>
          <a:p>
            <a:pPr>
              <a:buSzPct val="90000"/>
            </a:pPr>
            <a:r>
              <a:rPr lang="ru-RU" sz="1200" dirty="0">
                <a:solidFill>
                  <a:srgbClr val="1A2B67"/>
                </a:solidFill>
              </a:rPr>
              <a:t>Документ предназначен для учета производства полуфабрикатов из мяса и для контроля за их выходом.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0BF70A-6B81-4544-88A5-A83DDF4C31FE}"/>
              </a:ext>
            </a:extLst>
          </p:cNvPr>
          <p:cNvSpPr txBox="1"/>
          <p:nvPr/>
        </p:nvSpPr>
        <p:spPr>
          <a:xfrm>
            <a:off x="5525101" y="6316178"/>
            <a:ext cx="4127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sz="1200" b="1" dirty="0">
                <a:solidFill>
                  <a:srgbClr val="1A2B67"/>
                </a:solidFill>
              </a:rPr>
              <a:t>Документ «Рецептура блюд»</a:t>
            </a:r>
          </a:p>
          <a:p>
            <a:pPr>
              <a:buSzPct val="90000"/>
            </a:pPr>
            <a:r>
              <a:rPr lang="ru-RU" sz="1200" dirty="0">
                <a:solidFill>
                  <a:srgbClr val="1A2B67"/>
                </a:solidFill>
              </a:rPr>
              <a:t>Состав рецептуры блюд вносится в документ «Рецептура». В табличной части вносится продукт, нетто, брутто. Поле наценка меню используется при расчете калькуляции блюда, где на каждый продукт накручивается процент наценки.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584F2C9-A6E3-432D-8A16-7B45590B17B1}"/>
              </a:ext>
            </a:extLst>
          </p:cNvPr>
          <p:cNvSpPr/>
          <p:nvPr/>
        </p:nvSpPr>
        <p:spPr>
          <a:xfrm>
            <a:off x="951841" y="964637"/>
            <a:ext cx="3996996" cy="2146640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7417C3-FA19-4100-BC6A-1AFC8986C795}"/>
              </a:ext>
            </a:extLst>
          </p:cNvPr>
          <p:cNvSpPr/>
          <p:nvPr/>
        </p:nvSpPr>
        <p:spPr>
          <a:xfrm>
            <a:off x="5590413" y="964637"/>
            <a:ext cx="3996996" cy="2146640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FF09C2E-1E72-486E-8C1D-FCBD6E628A52}"/>
              </a:ext>
            </a:extLst>
          </p:cNvPr>
          <p:cNvSpPr/>
          <p:nvPr/>
        </p:nvSpPr>
        <p:spPr>
          <a:xfrm>
            <a:off x="951841" y="4172006"/>
            <a:ext cx="3996996" cy="2146640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F4EB2F8-CFEE-4848-A029-887F2F552BC7}"/>
              </a:ext>
            </a:extLst>
          </p:cNvPr>
          <p:cNvSpPr/>
          <p:nvPr/>
        </p:nvSpPr>
        <p:spPr>
          <a:xfrm>
            <a:off x="5590413" y="4172006"/>
            <a:ext cx="3996996" cy="2146640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6190BB-04AD-4F03-B4BF-2A3A98D78A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07"/>
          <a:stretch/>
        </p:blipFill>
        <p:spPr>
          <a:xfrm>
            <a:off x="5645706" y="4528823"/>
            <a:ext cx="3886408" cy="145325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20050E0-F9CD-4CBB-87FF-657FF412AB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5"/>
          <a:stretch/>
        </p:blipFill>
        <p:spPr>
          <a:xfrm>
            <a:off x="1285821" y="977506"/>
            <a:ext cx="3270122" cy="209094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B4D10EE-8AA6-419C-A208-1558589B4B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42" b="58433"/>
          <a:stretch/>
        </p:blipFill>
        <p:spPr>
          <a:xfrm>
            <a:off x="5645705" y="1132915"/>
            <a:ext cx="3886409" cy="185223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9DA4404-7648-4D25-A608-C9D010FDE9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1"/>
          <a:stretch/>
        </p:blipFill>
        <p:spPr>
          <a:xfrm>
            <a:off x="1550517" y="4245589"/>
            <a:ext cx="2732726" cy="201958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CD0F271-605F-47DD-BC4F-01D28DB712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56"/>
          <a:stretch/>
        </p:blipFill>
        <p:spPr>
          <a:xfrm rot="3246134">
            <a:off x="-470655" y="6034605"/>
            <a:ext cx="3109780" cy="227376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7F1AD36-D57E-4899-9918-0292C13C88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37" r="28909"/>
          <a:stretch/>
        </p:blipFill>
        <p:spPr>
          <a:xfrm rot="17487590">
            <a:off x="9153054" y="2266957"/>
            <a:ext cx="2210773" cy="174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02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34941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152854" y="133087"/>
            <a:ext cx="10133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1A2B67"/>
                </a:solidFill>
                <a:latin typeface="Acherus Feral Bold" pitchFamily="50" charset="0"/>
              </a:rPr>
              <a:t>ДОКУМЕНТЫ И РЕГИСТРЫ</a:t>
            </a:r>
          </a:p>
          <a:p>
            <a:pPr algn="ctr"/>
            <a:r>
              <a:rPr lang="ru-RU" sz="2000" dirty="0">
                <a:solidFill>
                  <a:srgbClr val="1A2B67"/>
                </a:solidFill>
                <a:latin typeface="Acherus Feral Bold" pitchFamily="50" charset="0"/>
              </a:rPr>
              <a:t>МОДУЛЯ «ОБЩЕСТВЕННОЕ ПИТАНИЕ»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AF095-BC0B-48A0-83EB-64F6F96ABC30}"/>
              </a:ext>
            </a:extLst>
          </p:cNvPr>
          <p:cNvSpPr txBox="1"/>
          <p:nvPr/>
        </p:nvSpPr>
        <p:spPr>
          <a:xfrm>
            <a:off x="864718" y="5751874"/>
            <a:ext cx="41276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sz="1200" b="1" dirty="0">
                <a:solidFill>
                  <a:srgbClr val="1A2B67"/>
                </a:solidFill>
              </a:rPr>
              <a:t>Документ «Калькуляция»</a:t>
            </a:r>
          </a:p>
          <a:p>
            <a:pPr>
              <a:buSzPct val="90000"/>
            </a:pPr>
            <a:r>
              <a:rPr lang="ru-RU" sz="1200" dirty="0">
                <a:solidFill>
                  <a:srgbClr val="1A2B67"/>
                </a:solidFill>
              </a:rPr>
              <a:t>Документ, в котором отражаются затраты, связанные с производством и реализацией единицы продукции, определение затрат в стоимостной (денежной) форме на производство единицы или группы единиц изделий, или на отдельные виды производства. Калькуляция дает возможность определить плановую или фактическую себестоимость объекта или изделия и является основой для их оценки.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A57E0-2F41-49EC-8D38-18CF80AEEB2B}"/>
              </a:ext>
            </a:extLst>
          </p:cNvPr>
          <p:cNvSpPr txBox="1"/>
          <p:nvPr/>
        </p:nvSpPr>
        <p:spPr>
          <a:xfrm>
            <a:off x="5499898" y="2503918"/>
            <a:ext cx="4127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sz="1200" b="1" dirty="0">
                <a:solidFill>
                  <a:srgbClr val="1A2B67"/>
                </a:solidFill>
              </a:rPr>
              <a:t>Документ «План-меню»</a:t>
            </a:r>
          </a:p>
          <a:p>
            <a:pPr>
              <a:buSzPct val="90000"/>
            </a:pPr>
            <a:r>
              <a:rPr lang="ru-RU" sz="1200" dirty="0">
                <a:solidFill>
                  <a:srgbClr val="1A2B67"/>
                </a:solidFill>
              </a:rPr>
              <a:t>С помощью документа можно автоматически составлять и выводить на печать меня организации. Табличную часть документа можно заполнять с помощью кнопки «Подбор», кроме того имеется возможность пересчета цен через какой-то период.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13DC4F-D285-4D01-81F5-77CD0E76BCFF}"/>
              </a:ext>
            </a:extLst>
          </p:cNvPr>
          <p:cNvSpPr txBox="1"/>
          <p:nvPr/>
        </p:nvSpPr>
        <p:spPr>
          <a:xfrm>
            <a:off x="5525101" y="5751874"/>
            <a:ext cx="4127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sz="1200" b="1" dirty="0">
                <a:solidFill>
                  <a:srgbClr val="1A2B67"/>
                </a:solidFill>
              </a:rPr>
              <a:t>Документ «Поступление товаров и услуг в общепит»</a:t>
            </a:r>
          </a:p>
          <a:p>
            <a:pPr>
              <a:buSzPct val="90000"/>
            </a:pPr>
            <a:r>
              <a:rPr lang="ru-RU" sz="1200" dirty="0">
                <a:solidFill>
                  <a:srgbClr val="1A2B67"/>
                </a:solidFill>
              </a:rPr>
              <a:t>Документ служит для отражения операций по поступлению товаров в общепит. Документ проводится по бухгалтерскому и налоговому учету. При необходимости пользователь может изменить корреспонденцию счетов.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0BF70A-6B81-4544-88A5-A83DDF4C31FE}"/>
              </a:ext>
            </a:extLst>
          </p:cNvPr>
          <p:cNvSpPr txBox="1"/>
          <p:nvPr/>
        </p:nvSpPr>
        <p:spPr>
          <a:xfrm>
            <a:off x="864719" y="2509018"/>
            <a:ext cx="4127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sz="1200" b="1" dirty="0">
                <a:solidFill>
                  <a:srgbClr val="1A2B67"/>
                </a:solidFill>
              </a:rPr>
              <a:t>Документ «Возврат товаров поставщику»</a:t>
            </a:r>
          </a:p>
          <a:p>
            <a:pPr>
              <a:buSzPct val="90000"/>
            </a:pPr>
            <a:r>
              <a:rPr lang="ru-RU" sz="1200" dirty="0">
                <a:solidFill>
                  <a:srgbClr val="1A2B67"/>
                </a:solidFill>
              </a:rPr>
              <a:t>Документ предназначен для отражения возврата поставщику товаров, материалов, оборудования и тары. Документ может быть введен на основании документа «Поступление товаров и услуг в общепит».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584F2C9-A6E3-432D-8A16-7B45590B17B1}"/>
              </a:ext>
            </a:extLst>
          </p:cNvPr>
          <p:cNvSpPr/>
          <p:nvPr/>
        </p:nvSpPr>
        <p:spPr>
          <a:xfrm>
            <a:off x="951841" y="964637"/>
            <a:ext cx="3996996" cy="1566367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7417C3-FA19-4100-BC6A-1AFC8986C795}"/>
              </a:ext>
            </a:extLst>
          </p:cNvPr>
          <p:cNvSpPr/>
          <p:nvPr/>
        </p:nvSpPr>
        <p:spPr>
          <a:xfrm>
            <a:off x="5590413" y="964638"/>
            <a:ext cx="3996996" cy="1566366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FF09C2E-1E72-486E-8C1D-FCBD6E628A52}"/>
              </a:ext>
            </a:extLst>
          </p:cNvPr>
          <p:cNvSpPr/>
          <p:nvPr/>
        </p:nvSpPr>
        <p:spPr>
          <a:xfrm>
            <a:off x="951841" y="3736800"/>
            <a:ext cx="3996996" cy="2000395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F4EB2F8-CFEE-4848-A029-887F2F552BC7}"/>
              </a:ext>
            </a:extLst>
          </p:cNvPr>
          <p:cNvSpPr/>
          <p:nvPr/>
        </p:nvSpPr>
        <p:spPr>
          <a:xfrm>
            <a:off x="5590413" y="3734882"/>
            <a:ext cx="3996996" cy="2004456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A1B391-A70E-4CB9-90D4-CEF80D58AA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11662" y="4003182"/>
            <a:ext cx="3883592" cy="13727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06B5DA0-6DBF-4002-95B8-AE0AD1FDFE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30"/>
          <a:stretch/>
        </p:blipFill>
        <p:spPr>
          <a:xfrm>
            <a:off x="5677036" y="1185787"/>
            <a:ext cx="3810523" cy="11845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A3DDD44-38A0-4392-BE53-E67DD53F8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87"/>
          <a:stretch/>
        </p:blipFill>
        <p:spPr>
          <a:xfrm>
            <a:off x="1011662" y="1031849"/>
            <a:ext cx="3876698" cy="147206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F292546-CC42-46EC-808D-364F52A7FE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32"/>
          <a:stretch/>
        </p:blipFill>
        <p:spPr>
          <a:xfrm>
            <a:off x="5610538" y="3774566"/>
            <a:ext cx="3943517" cy="191994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14631A4-7640-46C2-94E5-717C81F3D6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56"/>
          <a:stretch/>
        </p:blipFill>
        <p:spPr>
          <a:xfrm rot="19182412">
            <a:off x="8351992" y="5254027"/>
            <a:ext cx="3109780" cy="227376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F1BF33B-1E0D-4E3A-9833-E7ED23F93F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37" r="28909"/>
          <a:stretch/>
        </p:blipFill>
        <p:spPr>
          <a:xfrm rot="16692546">
            <a:off x="-340518" y="2666107"/>
            <a:ext cx="2210773" cy="174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085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507</TotalTime>
  <Words>1024</Words>
  <Application>Microsoft Office PowerPoint</Application>
  <PresentationFormat>Произвольный</PresentationFormat>
  <Paragraphs>114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Acherus Feral Bold</vt:lpstr>
      <vt:lpstr>Acherus Feral Light</vt:lpstr>
      <vt:lpstr>Arial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Учебный</dc:creator>
  <cp:lastModifiedBy>Баранова Елена Александровна</cp:lastModifiedBy>
  <cp:revision>9</cp:revision>
  <dcterms:created xsi:type="dcterms:W3CDTF">2022-09-19T08:46:50Z</dcterms:created>
  <dcterms:modified xsi:type="dcterms:W3CDTF">2023-03-15T09:50:14Z</dcterms:modified>
</cp:coreProperties>
</file>