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5" r:id="rId2"/>
    <p:sldId id="287" r:id="rId3"/>
    <p:sldId id="288" r:id="rId4"/>
    <p:sldId id="286" r:id="rId5"/>
    <p:sldId id="267" r:id="rId6"/>
    <p:sldId id="268" r:id="rId7"/>
    <p:sldId id="269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74" r:id="rId16"/>
    <p:sldId id="283" r:id="rId17"/>
    <p:sldId id="284" r:id="rId18"/>
    <p:sldId id="264" r:id="rId19"/>
    <p:sldId id="285" r:id="rId20"/>
  </p:sldIdLst>
  <p:sldSz cx="10439400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2B67"/>
    <a:srgbClr val="2AA1DB"/>
    <a:srgbClr val="69DFD0"/>
    <a:srgbClr val="73C2B4"/>
    <a:srgbClr val="0095E0"/>
    <a:srgbClr val="7BD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955" y="1237197"/>
            <a:ext cx="8873490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3970580"/>
            <a:ext cx="782955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11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272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0696" y="402483"/>
            <a:ext cx="2250996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7710" y="402483"/>
            <a:ext cx="6622494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588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23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72" y="1884671"/>
            <a:ext cx="9003983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272" y="5059035"/>
            <a:ext cx="9003983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635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7709" y="2012414"/>
            <a:ext cx="443674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946" y="2012414"/>
            <a:ext cx="443674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59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8" y="402484"/>
            <a:ext cx="9003983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070" y="1853171"/>
            <a:ext cx="44163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0" y="2761381"/>
            <a:ext cx="441635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84947" y="1853171"/>
            <a:ext cx="443810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4947" y="2761381"/>
            <a:ext cx="443810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24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756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47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105" y="1088455"/>
            <a:ext cx="528494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43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38105" y="1088455"/>
            <a:ext cx="528494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871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09" y="402484"/>
            <a:ext cx="9003983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709" y="2012414"/>
            <a:ext cx="9003983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7709" y="7006700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CD67E-0C4D-4F5C-9915-0F7936BFCE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8051" y="7006700"/>
            <a:ext cx="352329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826" y="7006700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DFDC2-E5C2-4EAD-955A-2874F4E5EE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96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microsoft.com/office/2007/relationships/hdphoto" Target="../media/hdphoto3.wdp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30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A3FD14-BE2D-444C-9BE3-19AFC818CA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r="5973" b="6422"/>
          <a:stretch/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3B7014-B220-4015-AC82-2FDCD5A2E28B}"/>
              </a:ext>
            </a:extLst>
          </p:cNvPr>
          <p:cNvSpPr txBox="1"/>
          <p:nvPr/>
        </p:nvSpPr>
        <p:spPr>
          <a:xfrm>
            <a:off x="8959111" y="7221996"/>
            <a:ext cx="1817931" cy="270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72" dirty="0">
                <a:solidFill>
                  <a:schemeClr val="bg1"/>
                </a:solidFill>
                <a:latin typeface="Acherus Feral Light" pitchFamily="50" charset="0"/>
              </a:rPr>
              <a:t>www.elitesoft.by</a:t>
            </a:r>
            <a:endParaRPr lang="ru-RU" sz="1172" dirty="0">
              <a:solidFill>
                <a:schemeClr val="bg1"/>
              </a:solidFill>
              <a:latin typeface="Acherus Feral Light" pitchFamily="50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4E350D-F2A0-49D1-A877-D5F6DC3A1D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6431433"/>
            <a:ext cx="6225735" cy="6732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111E5D-6A65-4D78-AABC-568B67664F45}"/>
              </a:ext>
            </a:extLst>
          </p:cNvPr>
          <p:cNvSpPr txBox="1"/>
          <p:nvPr/>
        </p:nvSpPr>
        <p:spPr>
          <a:xfrm>
            <a:off x="-511640" y="7261624"/>
            <a:ext cx="7781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rgbClr val="1A2B67"/>
                </a:solidFill>
              </a:rPr>
              <a:t>Тел</a:t>
            </a:r>
            <a:r>
              <a:rPr lang="ru-RU" sz="900" dirty="0">
                <a:solidFill>
                  <a:srgbClr val="1A2B67"/>
                </a:solidFill>
              </a:rPr>
              <a:t>: </a:t>
            </a:r>
            <a:r>
              <a:rPr lang="en-US" sz="900" dirty="0">
                <a:solidFill>
                  <a:srgbClr val="1A2B67"/>
                </a:solidFill>
              </a:rPr>
              <a:t>+375 445 79-83-33       </a:t>
            </a:r>
            <a:r>
              <a:rPr lang="ru-RU" sz="900" dirty="0">
                <a:solidFill>
                  <a:srgbClr val="1A2B67"/>
                </a:solidFill>
              </a:rPr>
              <a:t> </a:t>
            </a:r>
            <a:r>
              <a:rPr lang="ru-RU" sz="900" b="1" dirty="0">
                <a:solidFill>
                  <a:srgbClr val="1A2B67"/>
                </a:solidFill>
              </a:rPr>
              <a:t>Почта</a:t>
            </a:r>
            <a:r>
              <a:rPr lang="ru-RU" sz="900" dirty="0">
                <a:solidFill>
                  <a:srgbClr val="1A2B67"/>
                </a:solidFill>
              </a:rPr>
              <a:t>:  </a:t>
            </a:r>
            <a:r>
              <a:rPr lang="en-US" sz="900" dirty="0">
                <a:solidFill>
                  <a:srgbClr val="1A2B67"/>
                </a:solidFill>
              </a:rPr>
              <a:t>info@elitesoft.by   </a:t>
            </a:r>
            <a:r>
              <a:rPr lang="ru-RU" sz="900" dirty="0">
                <a:solidFill>
                  <a:srgbClr val="1A2B67"/>
                </a:solidFill>
              </a:rPr>
              <a:t>  </a:t>
            </a:r>
            <a:r>
              <a:rPr lang="ru-RU" sz="900" b="1" dirty="0">
                <a:solidFill>
                  <a:srgbClr val="1A2B67"/>
                </a:solidFill>
              </a:rPr>
              <a:t>Адрес</a:t>
            </a:r>
            <a:r>
              <a:rPr lang="ru-RU" sz="900" dirty="0">
                <a:solidFill>
                  <a:srgbClr val="1A2B67"/>
                </a:solidFill>
              </a:rPr>
              <a:t>: Республика Беларусь, г. Гомель, 246015, ул. Лепешинского, 9Б, 4-этаж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314652-1638-411C-B1F6-AEF195ABF5DC}"/>
              </a:ext>
            </a:extLst>
          </p:cNvPr>
          <p:cNvSpPr txBox="1"/>
          <p:nvPr/>
        </p:nvSpPr>
        <p:spPr>
          <a:xfrm>
            <a:off x="-980217" y="1817424"/>
            <a:ext cx="93233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1A2B67"/>
                </a:solidFill>
                <a:latin typeface="Acherus Feral Bold" pitchFamily="50" charset="0"/>
              </a:rPr>
              <a:t>КОММЕРЧЕСКОЕ ПРЕДЛОЖЕНИЕ</a:t>
            </a:r>
          </a:p>
          <a:p>
            <a:pPr algn="ctr"/>
            <a:r>
              <a:rPr lang="ru-RU" sz="2400" dirty="0">
                <a:solidFill>
                  <a:srgbClr val="1A2B67"/>
                </a:solidFill>
                <a:latin typeface="Acherus Feral Bold" pitchFamily="50" charset="0"/>
              </a:rPr>
              <a:t>ДЛЯ АВТОТРАНСПОРТНЫХ ПРЕДПРИЯТИЙ</a:t>
            </a:r>
          </a:p>
          <a:p>
            <a:pPr algn="ctr"/>
            <a:r>
              <a:rPr lang="ru-RU" sz="1600" dirty="0">
                <a:solidFill>
                  <a:srgbClr val="1A2B67"/>
                </a:solidFill>
                <a:latin typeface="Acherus Feral Bold" pitchFamily="50" charset="0"/>
              </a:rPr>
              <a:t>НА КОНФИГУРАЦИИ «БУХГАЛТЕРИЯ БЕЛАРУСИ РЕДАКЦИЯ 2.1»</a:t>
            </a:r>
          </a:p>
          <a:p>
            <a:pPr algn="ctr"/>
            <a:r>
              <a:rPr lang="ru-RU" sz="1600" dirty="0">
                <a:solidFill>
                  <a:srgbClr val="1A2B67"/>
                </a:solidFill>
                <a:latin typeface="Acherus Feral Bold" pitchFamily="50" charset="0"/>
              </a:rPr>
              <a:t>НА ПЛАТФОРМЕ 1С:ПРЕДПРИЯТИЕ 8.3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A2EE7C-7A54-47DF-B8F8-64CAF78A2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10" y="-688525"/>
            <a:ext cx="3291847" cy="32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52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4" y="133087"/>
            <a:ext cx="10133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АКТ ВЫПОЛНЕННЫХ РАБОТ</a:t>
            </a:r>
          </a:p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(РЕАЛИЗАЦИЯ ТОВАРОВ И УСЛУГ)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F095-BC0B-48A0-83EB-64F6F96ABC30}"/>
              </a:ext>
            </a:extLst>
          </p:cNvPr>
          <p:cNvSpPr txBox="1"/>
          <p:nvPr/>
        </p:nvSpPr>
        <p:spPr>
          <a:xfrm>
            <a:off x="607596" y="911034"/>
            <a:ext cx="93104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Данный документ вводится на основании счета на оплату покупателю.</a:t>
            </a:r>
          </a:p>
          <a:p>
            <a:pPr algn="ctr"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Документ заполняется автоматически всеми данными и практически не требует корректировки.</a:t>
            </a:r>
          </a:p>
          <a:p>
            <a:pPr algn="ctr"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При заполнении документа данные делятся на 2 группы.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A57E0-2F41-49EC-8D38-18CF80AEEB2B}"/>
              </a:ext>
            </a:extLst>
          </p:cNvPr>
          <p:cNvSpPr txBox="1"/>
          <p:nvPr/>
        </p:nvSpPr>
        <p:spPr>
          <a:xfrm>
            <a:off x="607597" y="2087222"/>
            <a:ext cx="267163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На закладке «Транспортные услуги» отражается вся информация, необходимая для выставления акта заказчику. Данная табличная часть отражает нашу выручку.</a:t>
            </a:r>
          </a:p>
          <a:p>
            <a:pPr algn="just">
              <a:buSzPct val="90000"/>
            </a:pPr>
            <a:endParaRPr lang="ru-RU" sz="1400" dirty="0">
              <a:solidFill>
                <a:srgbClr val="1A2B67"/>
              </a:solidFill>
            </a:endParaRPr>
          </a:p>
          <a:p>
            <a:pPr algn="just"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Табличная часть «Счета перевозчиков» заполняется на основании найденных заявок на сторонние услуги и отражает все сумы по перевозкам, которые были выполнены не нашей организацией. Фактически данная табличная часть в стоимостном выражении уменьшает нашу выручку.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B63DCCD-315E-4BB7-9756-E301236719C1}"/>
              </a:ext>
            </a:extLst>
          </p:cNvPr>
          <p:cNvSpPr/>
          <p:nvPr/>
        </p:nvSpPr>
        <p:spPr>
          <a:xfrm>
            <a:off x="3573517" y="2136676"/>
            <a:ext cx="6432331" cy="3780647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4731E4-B9B7-4917-9317-723C9A5E1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52" y="2159599"/>
            <a:ext cx="6337059" cy="369630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25E2536-9E80-40CC-9C68-A3F4A930A774}"/>
              </a:ext>
            </a:extLst>
          </p:cNvPr>
          <p:cNvSpPr/>
          <p:nvPr/>
        </p:nvSpPr>
        <p:spPr>
          <a:xfrm>
            <a:off x="607596" y="6085162"/>
            <a:ext cx="93982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При проведении документа «Реализация товаров и услуг» программа рассчитает финансовый результат по данной перевозке (прибыль или убыток) и отразит его в данном документе. Результат перевозки отражается в евро, для перевода в белорусские рубли умножить его на курс на дату документа реализации.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B46898-8432-4F45-92CC-7C137D3620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0" t="52259" r="63009" b="25299"/>
          <a:stretch/>
        </p:blipFill>
        <p:spPr>
          <a:xfrm>
            <a:off x="0" y="2935402"/>
            <a:ext cx="607596" cy="21536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08BFD9-4DE4-4355-827F-C9E9CF0D27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52259" r="63009" b="35285"/>
          <a:stretch/>
        </p:blipFill>
        <p:spPr>
          <a:xfrm flipH="1">
            <a:off x="7952050" y="6364302"/>
            <a:ext cx="2270574" cy="119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65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3" y="247220"/>
            <a:ext cx="1013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СЧЕТ ПЕРЕВОЗЧИКА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F095-BC0B-48A0-83EB-64F6F96ABC30}"/>
              </a:ext>
            </a:extLst>
          </p:cNvPr>
          <p:cNvSpPr txBox="1"/>
          <p:nvPr/>
        </p:nvSpPr>
        <p:spPr>
          <a:xfrm>
            <a:off x="307178" y="764842"/>
            <a:ext cx="99112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1600" dirty="0">
                <a:solidFill>
                  <a:srgbClr val="1A2B67"/>
                </a:solidFill>
              </a:rPr>
              <a:t>Данный документ служит для регистрации счетов на работы, выполненные сторонними перевозчиками.</a:t>
            </a:r>
          </a:p>
          <a:p>
            <a:pPr algn="just">
              <a:buSzPct val="90000"/>
            </a:pPr>
            <a:endParaRPr lang="ru-RU" sz="1600" dirty="0">
              <a:solidFill>
                <a:srgbClr val="1A2B67"/>
              </a:solidFill>
            </a:endParaRPr>
          </a:p>
          <a:p>
            <a:pPr algn="just">
              <a:buSzPct val="90000"/>
            </a:pPr>
            <a:r>
              <a:rPr lang="ru-RU" sz="1600" dirty="0">
                <a:solidFill>
                  <a:srgbClr val="1A2B67"/>
                </a:solidFill>
              </a:rPr>
              <a:t>В открывшейся форме выбора заявок на сторонние услуги система автоматически оставит только те заявки, которые соответствуют данному перевозчику, выбранному договору, а также те заявки, которые ранее не регистрировались в счетах.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B63DCCD-315E-4BB7-9756-E301236719C1}"/>
              </a:ext>
            </a:extLst>
          </p:cNvPr>
          <p:cNvSpPr/>
          <p:nvPr/>
        </p:nvSpPr>
        <p:spPr>
          <a:xfrm>
            <a:off x="307177" y="3084162"/>
            <a:ext cx="9911256" cy="3092773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CB0A2-F2D0-46DA-904C-5A994B7DB15C}"/>
              </a:ext>
            </a:extLst>
          </p:cNvPr>
          <p:cNvSpPr txBox="1"/>
          <p:nvPr/>
        </p:nvSpPr>
        <p:spPr>
          <a:xfrm>
            <a:off x="307177" y="6441173"/>
            <a:ext cx="9911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dirty="0">
                <a:solidFill>
                  <a:srgbClr val="1A2B67"/>
                </a:solidFill>
              </a:rPr>
              <a:t>Для создания нового путевого листа необходимо зайти в раздел «Автотранспорт» – «Транспорт» и нажать на ссылку «Путевой лист».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C1A91F-34B3-41A7-B7C6-30C5888ADE90}"/>
              </a:ext>
            </a:extLst>
          </p:cNvPr>
          <p:cNvSpPr txBox="1"/>
          <p:nvPr/>
        </p:nvSpPr>
        <p:spPr>
          <a:xfrm>
            <a:off x="152853" y="2419814"/>
            <a:ext cx="1013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ПУТЕВОЙ ЛИСТ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2054FD-CAD3-4A67-8CE9-B7DB857E3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2" y="3408572"/>
            <a:ext cx="9697221" cy="25346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103464-AC6B-4849-8736-D5DF79B185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5" t="71316" r="24498" b="2823"/>
          <a:stretch/>
        </p:blipFill>
        <p:spPr>
          <a:xfrm>
            <a:off x="-240242" y="1579022"/>
            <a:ext cx="1840618" cy="248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69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3" y="247220"/>
            <a:ext cx="1013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ЗАПРАВОЧНЫЙ ЛИСТ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F095-BC0B-48A0-83EB-64F6F96ABC30}"/>
              </a:ext>
            </a:extLst>
          </p:cNvPr>
          <p:cNvSpPr txBox="1"/>
          <p:nvPr/>
        </p:nvSpPr>
        <p:spPr>
          <a:xfrm>
            <a:off x="307178" y="764842"/>
            <a:ext cx="9911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1600" dirty="0">
                <a:solidFill>
                  <a:srgbClr val="1A2B67"/>
                </a:solidFill>
              </a:rPr>
              <a:t>Данный документ предназначен для отражения заправки топлива водителем в рейсе.</a:t>
            </a:r>
          </a:p>
          <a:p>
            <a:pPr algn="just">
              <a:buSzPct val="90000"/>
            </a:pPr>
            <a:endParaRPr lang="ru-RU" sz="1600" dirty="0">
              <a:solidFill>
                <a:srgbClr val="1A2B67"/>
              </a:solidFill>
            </a:endParaRPr>
          </a:p>
          <a:p>
            <a:pPr algn="just">
              <a:buSzPct val="90000"/>
            </a:pPr>
            <a:r>
              <a:rPr lang="ru-RU" sz="1600" dirty="0">
                <a:solidFill>
                  <a:srgbClr val="1A2B67"/>
                </a:solidFill>
              </a:rPr>
              <a:t>Создать документ можно либо из путевого листа, либо из раздела «Автотранспорт» по нажатию гиперссылки.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B63DCCD-315E-4BB7-9756-E301236719C1}"/>
              </a:ext>
            </a:extLst>
          </p:cNvPr>
          <p:cNvSpPr/>
          <p:nvPr/>
        </p:nvSpPr>
        <p:spPr>
          <a:xfrm>
            <a:off x="307177" y="1925728"/>
            <a:ext cx="9911256" cy="4422520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297F53-712B-4CA1-A80B-4BED80C05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2" y="2120915"/>
            <a:ext cx="9825046" cy="41250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0075FE-9CE0-4D41-A9A0-51C3AEEC4D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0" t="75927" r="54639" b="1631"/>
          <a:stretch/>
        </p:blipFill>
        <p:spPr>
          <a:xfrm>
            <a:off x="0" y="5833653"/>
            <a:ext cx="1908280" cy="21536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9ED09C-3F6B-4ED2-936A-AFB34D6B9A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7" t="2134" r="63182" b="75424"/>
          <a:stretch/>
        </p:blipFill>
        <p:spPr>
          <a:xfrm>
            <a:off x="2176312" y="5833652"/>
            <a:ext cx="1817671" cy="20514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4D47EC-C3F7-4DB3-A666-D2176B7E94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0" t="75927" r="54639" b="1631"/>
          <a:stretch/>
        </p:blipFill>
        <p:spPr>
          <a:xfrm>
            <a:off x="4301160" y="5801962"/>
            <a:ext cx="1908280" cy="21536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7352432-6D57-475D-AA09-E4A675E5D2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7" t="2134" r="63182" b="75424"/>
          <a:stretch/>
        </p:blipFill>
        <p:spPr>
          <a:xfrm>
            <a:off x="6477472" y="5801961"/>
            <a:ext cx="1817671" cy="20514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AD02BC-24DD-4C59-854B-985BF8FAFA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0" t="75927" r="54639" b="1631"/>
          <a:stretch/>
        </p:blipFill>
        <p:spPr>
          <a:xfrm>
            <a:off x="8553211" y="5782520"/>
            <a:ext cx="1908280" cy="2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20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3" y="247220"/>
            <a:ext cx="1013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ЗАМЕНА ШИН И АККУМУЛЯТОРОВ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F095-BC0B-48A0-83EB-64F6F96ABC30}"/>
              </a:ext>
            </a:extLst>
          </p:cNvPr>
          <p:cNvSpPr txBox="1"/>
          <p:nvPr/>
        </p:nvSpPr>
        <p:spPr>
          <a:xfrm>
            <a:off x="307178" y="864394"/>
            <a:ext cx="9814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2000" dirty="0">
                <a:solidFill>
                  <a:srgbClr val="1A2B67"/>
                </a:solidFill>
              </a:rPr>
              <a:t>Для ввода в строй установленных шин или аккумулятора необходимо создать документ «Замена шин и аккумуляторов».  Датой установки будет считаться дата документа.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B63DCCD-315E-4BB7-9756-E301236719C1}"/>
              </a:ext>
            </a:extLst>
          </p:cNvPr>
          <p:cNvSpPr/>
          <p:nvPr/>
        </p:nvSpPr>
        <p:spPr>
          <a:xfrm>
            <a:off x="307178" y="1982944"/>
            <a:ext cx="9814285" cy="2677511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8AF5E-AA0C-4209-BD70-0E0A343D1B8B}"/>
              </a:ext>
            </a:extLst>
          </p:cNvPr>
          <p:cNvSpPr txBox="1"/>
          <p:nvPr/>
        </p:nvSpPr>
        <p:spPr>
          <a:xfrm>
            <a:off x="303594" y="5027439"/>
            <a:ext cx="98142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b="1" dirty="0">
                <a:solidFill>
                  <a:srgbClr val="1A2B67"/>
                </a:solidFill>
              </a:rPr>
              <a:t>Изменения сроков окончания объектов контроля</a:t>
            </a:r>
          </a:p>
          <a:p>
            <a:pPr algn="just">
              <a:buSzPct val="90000"/>
            </a:pPr>
            <a:endParaRPr lang="ru-RU" dirty="0">
              <a:solidFill>
                <a:srgbClr val="1A2B67"/>
              </a:solidFill>
            </a:endParaRPr>
          </a:p>
          <a:p>
            <a:pPr algn="just">
              <a:buSzPct val="90000"/>
            </a:pPr>
            <a:r>
              <a:rPr lang="ru-RU" dirty="0">
                <a:solidFill>
                  <a:srgbClr val="1A2B67"/>
                </a:solidFill>
              </a:rPr>
              <a:t>Объектами контроля могут являться такие показатели, как окончание срока действия технического осмотра, окончание срока действия страховки, водительских прав, </a:t>
            </a:r>
            <a:r>
              <a:rPr lang="ru-RU" dirty="0" err="1">
                <a:solidFill>
                  <a:srgbClr val="1A2B67"/>
                </a:solidFill>
              </a:rPr>
              <a:t>медсправки</a:t>
            </a:r>
            <a:r>
              <a:rPr lang="ru-RU" dirty="0">
                <a:solidFill>
                  <a:srgbClr val="1A2B67"/>
                </a:solidFill>
              </a:rPr>
              <a:t> и т.д., которые необходимо отслеживать по автомобилю или водителю.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323E00-D074-471A-BA64-610F951A5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2" y="2206237"/>
            <a:ext cx="9632268" cy="20574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CBC5FC-AAC2-414E-BDD4-FB66EB5AD6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52259" r="63009" b="35285"/>
          <a:stretch/>
        </p:blipFill>
        <p:spPr>
          <a:xfrm flipH="1">
            <a:off x="7952050" y="6364302"/>
            <a:ext cx="2270574" cy="11953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AB4803-4132-49E4-BCA3-37472C5530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52259" r="63009" b="35285"/>
          <a:stretch/>
        </p:blipFill>
        <p:spPr>
          <a:xfrm flipH="1">
            <a:off x="216776" y="6364302"/>
            <a:ext cx="2270574" cy="11953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8CE373-71CA-49DA-96D0-AF8DCCA6D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52259" r="63009" b="35285"/>
          <a:stretch/>
        </p:blipFill>
        <p:spPr>
          <a:xfrm flipH="1">
            <a:off x="4084411" y="6364302"/>
            <a:ext cx="2270574" cy="119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71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44178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4" y="308961"/>
            <a:ext cx="1013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ОТЧЕТЫ ПО РАЗДЕЛУ 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F095-BC0B-48A0-83EB-64F6F96ABC30}"/>
              </a:ext>
            </a:extLst>
          </p:cNvPr>
          <p:cNvSpPr txBox="1"/>
          <p:nvPr/>
        </p:nvSpPr>
        <p:spPr>
          <a:xfrm>
            <a:off x="257946" y="1119733"/>
            <a:ext cx="8740182" cy="4770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2000" b="1" dirty="0">
                <a:solidFill>
                  <a:srgbClr val="1A2B67"/>
                </a:solidFill>
              </a:rPr>
              <a:t>В ОТЧЕТЫ ПО РАЗДЕЛУ ВКЛЮЧЕНЫ:</a:t>
            </a:r>
          </a:p>
          <a:p>
            <a:pPr marL="342900" indent="-342900">
              <a:buSzPct val="9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A2B67"/>
                </a:solidFill>
              </a:rPr>
              <a:t>Контроль сроков по автомобилям</a:t>
            </a:r>
          </a:p>
          <a:p>
            <a:pPr marL="342900" indent="-342900">
              <a:buSzPct val="9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A2B67"/>
                </a:solidFill>
              </a:rPr>
              <a:t>Контроль сроков по сотрудникам</a:t>
            </a:r>
          </a:p>
          <a:p>
            <a:pPr marL="342900" indent="-342900">
              <a:buSzPct val="9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A2B67"/>
                </a:solidFill>
              </a:rPr>
              <a:t>Свод по шинам</a:t>
            </a:r>
          </a:p>
          <a:p>
            <a:pPr marL="342900" indent="-342900">
              <a:buSzPct val="9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A2B67"/>
                </a:solidFill>
              </a:rPr>
              <a:t>Свод по аккумуляторам</a:t>
            </a:r>
          </a:p>
          <a:p>
            <a:pPr marL="342900" indent="-342900">
              <a:buSzPct val="9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A2B67"/>
                </a:solidFill>
              </a:rPr>
              <a:t>Отчет по пробегам </a:t>
            </a:r>
          </a:p>
          <a:p>
            <a:pPr marL="342900" indent="-342900">
              <a:buSzPct val="9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A2B67"/>
                </a:solidFill>
              </a:rPr>
              <a:t>Накопительная ведомость расхода топлива</a:t>
            </a:r>
          </a:p>
          <a:p>
            <a:pPr marL="342900" indent="-342900">
              <a:buSzPct val="9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A2B67"/>
                </a:solidFill>
              </a:rPr>
              <a:t>Карточка учета работы автомобильной шине </a:t>
            </a:r>
          </a:p>
          <a:p>
            <a:pPr marL="342900" indent="-342900">
              <a:buSzPct val="9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A2B67"/>
                </a:solidFill>
              </a:rPr>
              <a:t>Карточка учета работы АКБ</a:t>
            </a:r>
          </a:p>
          <a:p>
            <a:pPr marL="342900" indent="-342900">
              <a:buSzPct val="9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A2B67"/>
                </a:solidFill>
              </a:rPr>
              <a:t>Анализ затрат по грузовым автомобилям</a:t>
            </a:r>
          </a:p>
          <a:p>
            <a:pPr marL="342900" indent="-342900">
              <a:buSzPct val="9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A2B67"/>
                </a:solidFill>
              </a:rPr>
              <a:t>Задолженность заказчиков</a:t>
            </a:r>
          </a:p>
          <a:p>
            <a:pPr marL="342900" indent="-342900">
              <a:buSzPct val="9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A2B67"/>
                </a:solidFill>
              </a:rPr>
              <a:t>Задолженность перевозчикам</a:t>
            </a:r>
          </a:p>
          <a:p>
            <a:pPr marL="342900" indent="-342900">
              <a:buSzPct val="9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A2B67"/>
                </a:solidFill>
              </a:rPr>
              <a:t>Профит </a:t>
            </a:r>
          </a:p>
          <a:p>
            <a:pPr marL="342900" indent="-342900">
              <a:buSzPct val="9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A2B67"/>
                </a:solidFill>
              </a:rPr>
              <a:t>Эффективность работы подразделений</a:t>
            </a:r>
          </a:p>
          <a:p>
            <a:pPr marL="342900" indent="-342900">
              <a:buSzPct val="90000"/>
              <a:buFont typeface="Arial" panose="020B0604020202020204" pitchFamily="34" charset="0"/>
              <a:buChar char="•"/>
            </a:pPr>
            <a:endParaRPr lang="ru-RU" sz="2398" dirty="0">
              <a:solidFill>
                <a:srgbClr val="1A2B67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F4311E-DA69-440B-8204-C1DB5F1C1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20" y="2323681"/>
            <a:ext cx="5946058" cy="47693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5DD46E-7B7D-41F0-B2B8-8444190BE5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0" t="54181" r="7574"/>
          <a:stretch/>
        </p:blipFill>
        <p:spPr>
          <a:xfrm>
            <a:off x="8674661" y="0"/>
            <a:ext cx="1764739" cy="12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75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3" y="437331"/>
            <a:ext cx="10133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1A2B67"/>
                </a:solidFill>
                <a:latin typeface="Acherus Feral Bold" pitchFamily="50" charset="0"/>
              </a:rPr>
              <a:t>СТОИМОСТЬ ПРОГРАММНЫХ ПРОДУКТОВ 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F7A996CC-6AD1-48E0-BE03-DBD69B916B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27207"/>
              </p:ext>
            </p:extLst>
          </p:nvPr>
        </p:nvGraphicFramePr>
        <p:xfrm>
          <a:off x="282863" y="1423025"/>
          <a:ext cx="9873672" cy="1483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2582">
                  <a:extLst>
                    <a:ext uri="{9D8B030D-6E8A-4147-A177-3AD203B41FA5}">
                      <a16:colId xmlns:a16="http://schemas.microsoft.com/office/drawing/2014/main" val="669348254"/>
                    </a:ext>
                  </a:extLst>
                </a:gridCol>
                <a:gridCol w="1801090">
                  <a:extLst>
                    <a:ext uri="{9D8B030D-6E8A-4147-A177-3AD203B41FA5}">
                      <a16:colId xmlns:a16="http://schemas.microsoft.com/office/drawing/2014/main" val="2470788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Наименование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B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Стоимость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B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353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1С:Бухгалтерия 8 для Беларуси. Электронная поставка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702.00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281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ЭЛИТСОФТ: Управление автотранспортным предприятием для конфигурации «бухгалтерия для Беларуси 2.1»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300.00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429325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897C6E-FD90-4D84-A8D2-F0A5D3C7C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89" y="3832890"/>
            <a:ext cx="9763946" cy="30675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11DB98-2E79-4B19-A9C3-E0C044421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3" y="2462441"/>
            <a:ext cx="6185041" cy="618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12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3" y="437331"/>
            <a:ext cx="10133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1A2B67"/>
                </a:solidFill>
                <a:latin typeface="Acherus Feral Bold" pitchFamily="50" charset="0"/>
              </a:rPr>
              <a:t>ОТЗЫВЫ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71B951-C278-4627-9BB4-AD9DB32F21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0" t="54181" r="7574"/>
          <a:stretch/>
        </p:blipFill>
        <p:spPr>
          <a:xfrm rot="10800000">
            <a:off x="0" y="6263946"/>
            <a:ext cx="1764739" cy="12957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D05FB6-B6FC-4DFC-A98C-C0BA359BF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3" y="1137720"/>
            <a:ext cx="9387254" cy="58779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738543-295F-4DCC-827E-484DFCED24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0" t="54181" r="7574"/>
          <a:stretch/>
        </p:blipFill>
        <p:spPr>
          <a:xfrm>
            <a:off x="8674661" y="0"/>
            <a:ext cx="1764739" cy="12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66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3" y="437331"/>
            <a:ext cx="10133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1A2B67"/>
                </a:solidFill>
                <a:latin typeface="Acherus Feral Bold" pitchFamily="50" charset="0"/>
              </a:rPr>
              <a:t>ОТЗЫВЫ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71B951-C278-4627-9BB4-AD9DB32F21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0" t="54181" r="7574"/>
          <a:stretch/>
        </p:blipFill>
        <p:spPr>
          <a:xfrm rot="10800000">
            <a:off x="0" y="6263946"/>
            <a:ext cx="1764739" cy="12957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738543-295F-4DCC-827E-484DFCED24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0" t="54181" r="7574"/>
          <a:stretch/>
        </p:blipFill>
        <p:spPr>
          <a:xfrm>
            <a:off x="8674661" y="0"/>
            <a:ext cx="1764739" cy="12957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3BA0C4-4D9B-4E2E-A53B-40DB564B7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50" y="1594938"/>
            <a:ext cx="9424695" cy="545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38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A8C57A9-D39C-4DD9-BF0D-458165A60844}"/>
              </a:ext>
            </a:extLst>
          </p:cNvPr>
          <p:cNvSpPr/>
          <p:nvPr/>
        </p:nvSpPr>
        <p:spPr>
          <a:xfrm>
            <a:off x="0" y="1"/>
            <a:ext cx="10439400" cy="7559674"/>
          </a:xfrm>
          <a:prstGeom prst="rect">
            <a:avLst/>
          </a:prstGeom>
          <a:gradFill flip="none" rotWithShape="1">
            <a:gsLst>
              <a:gs pos="100000">
                <a:srgbClr val="AFE0E6"/>
              </a:gs>
              <a:gs pos="24000">
                <a:srgbClr val="D7F0F3"/>
              </a:gs>
              <a:gs pos="76000">
                <a:schemeClr val="bg1"/>
              </a:gs>
              <a:gs pos="0">
                <a:srgbClr val="5EC1C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E2E13B0-C6A3-43CA-99EA-9E619A5082E1}"/>
              </a:ext>
            </a:extLst>
          </p:cNvPr>
          <p:cNvGrpSpPr/>
          <p:nvPr/>
        </p:nvGrpSpPr>
        <p:grpSpPr>
          <a:xfrm>
            <a:off x="-341654" y="3580166"/>
            <a:ext cx="3769281" cy="2649943"/>
            <a:chOff x="0" y="3243586"/>
            <a:chExt cx="4402080" cy="309482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607A5C-3F67-4E35-B048-758E338CD3B2}"/>
                </a:ext>
              </a:extLst>
            </p:cNvPr>
            <p:cNvSpPr txBox="1"/>
            <p:nvPr/>
          </p:nvSpPr>
          <p:spPr>
            <a:xfrm>
              <a:off x="0" y="3243586"/>
              <a:ext cx="4402080" cy="336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ct val="90000"/>
              </a:pPr>
              <a:r>
                <a:rPr lang="ru-RU" sz="1285" b="1" dirty="0">
                  <a:solidFill>
                    <a:srgbClr val="1A2B67"/>
                  </a:solidFill>
                  <a:latin typeface="Acherus Feral Bold" pitchFamily="50" charset="0"/>
                </a:rPr>
                <a:t>ПЛАНОВОЕ ОБСЛУЖИВАНИЕ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C117F2-ED69-49C6-A2E2-4A66A9C29913}"/>
                </a:ext>
              </a:extLst>
            </p:cNvPr>
            <p:cNvSpPr txBox="1"/>
            <p:nvPr/>
          </p:nvSpPr>
          <p:spPr>
            <a:xfrm>
              <a:off x="692458" y="3651543"/>
              <a:ext cx="3141660" cy="2686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90000"/>
              </a:pPr>
              <a:r>
                <a:rPr lang="ru-RU" sz="1025" b="1" dirty="0">
                  <a:solidFill>
                    <a:srgbClr val="1A2B67"/>
                  </a:solidFill>
                  <a:latin typeface="Acherus Feral Light" pitchFamily="50" charset="0"/>
                </a:rPr>
                <a:t>Обеспечиваем бесперебойную работу программного обеспечения.</a:t>
              </a:r>
            </a:p>
            <a:p>
              <a:pPr>
                <a:buSzPct val="90000"/>
              </a:pPr>
              <a:endParaRPr lang="ru-RU" sz="1025" b="1" dirty="0">
                <a:solidFill>
                  <a:srgbClr val="1A2B67"/>
                </a:solidFill>
                <a:latin typeface="Acherus Feral Light" pitchFamily="50" charset="0"/>
              </a:endParaRPr>
            </a:p>
            <a:p>
              <a:pPr>
                <a:buSzPct val="90000"/>
              </a:pPr>
              <a:r>
                <a:rPr lang="ru-RU" sz="1025" b="1" dirty="0">
                  <a:solidFill>
                    <a:srgbClr val="1A2B67"/>
                  </a:solidFill>
                  <a:latin typeface="Acherus Feral Light" pitchFamily="50" charset="0"/>
                </a:rPr>
                <a:t>Своевременно обновляем решения по мере изменения законодательства. </a:t>
              </a:r>
            </a:p>
            <a:p>
              <a:pPr>
                <a:buSzPct val="90000"/>
              </a:pPr>
              <a:endParaRPr lang="ru-RU" sz="1025" b="1" dirty="0">
                <a:solidFill>
                  <a:srgbClr val="1A2B67"/>
                </a:solidFill>
                <a:latin typeface="Acherus Feral Light" pitchFamily="50" charset="0"/>
              </a:endParaRPr>
            </a:p>
            <a:p>
              <a:pPr>
                <a:buSzPct val="90000"/>
              </a:pPr>
              <a:r>
                <a:rPr lang="ru-RU" sz="1025" b="1" dirty="0">
                  <a:solidFill>
                    <a:srgbClr val="1A2B67"/>
                  </a:solidFill>
                  <a:latin typeface="Acherus Feral Light" pitchFamily="50" charset="0"/>
                </a:rPr>
                <a:t>Для каждой базы данных настраиваем оптимальный план обслуживания.</a:t>
              </a:r>
            </a:p>
            <a:p>
              <a:pPr>
                <a:buSzPct val="90000"/>
              </a:pPr>
              <a:endParaRPr lang="ru-RU" sz="1025" b="1" dirty="0">
                <a:solidFill>
                  <a:srgbClr val="1A2B67"/>
                </a:solidFill>
                <a:latin typeface="Acherus Feral Light" pitchFamily="50" charset="0"/>
              </a:endParaRPr>
            </a:p>
            <a:p>
              <a:pPr>
                <a:buSzPct val="90000"/>
              </a:pPr>
              <a:r>
                <a:rPr lang="ru-RU" sz="1025" b="1" dirty="0">
                  <a:solidFill>
                    <a:srgbClr val="1A2B67"/>
                  </a:solidFill>
                  <a:latin typeface="Acherus Feral Light" pitchFamily="50" charset="0"/>
                </a:rPr>
                <a:t>Плановые работы снижают стоимость сопровождения на 15-20%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B30EB14-62DC-4609-88E7-4F2FB5C24CC1}"/>
              </a:ext>
            </a:extLst>
          </p:cNvPr>
          <p:cNvGrpSpPr/>
          <p:nvPr/>
        </p:nvGrpSpPr>
        <p:grpSpPr>
          <a:xfrm>
            <a:off x="6986911" y="3530730"/>
            <a:ext cx="3769281" cy="2334471"/>
            <a:chOff x="3931902" y="4207792"/>
            <a:chExt cx="4402080" cy="272638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D7BC2C-CF7F-4DB6-ABED-BEDE0F517EA5}"/>
                </a:ext>
              </a:extLst>
            </p:cNvPr>
            <p:cNvSpPr txBox="1"/>
            <p:nvPr/>
          </p:nvSpPr>
          <p:spPr>
            <a:xfrm>
              <a:off x="3931902" y="4207792"/>
              <a:ext cx="4402080" cy="336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ct val="90000"/>
              </a:pPr>
              <a:r>
                <a:rPr lang="ru-RU" sz="1285" b="1" dirty="0">
                  <a:solidFill>
                    <a:srgbClr val="1A2B67"/>
                  </a:solidFill>
                  <a:latin typeface="Acherus Feral Bold" pitchFamily="50" charset="0"/>
                </a:rPr>
                <a:t>ОБСЛУЖИВАНИЕ ПО ЗАЯВКЕ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DD79898-BD14-4DB1-A4A9-4C0DC28CE8CA}"/>
                </a:ext>
              </a:extLst>
            </p:cNvPr>
            <p:cNvSpPr txBox="1"/>
            <p:nvPr/>
          </p:nvSpPr>
          <p:spPr>
            <a:xfrm>
              <a:off x="4624360" y="4615748"/>
              <a:ext cx="3141660" cy="2318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90000"/>
              </a:pPr>
              <a:r>
                <a:rPr lang="ru-RU" sz="1025" b="1" dirty="0">
                  <a:solidFill>
                    <a:srgbClr val="1A2B67"/>
                  </a:solidFill>
                  <a:latin typeface="Acherus Feral Light" pitchFamily="50" charset="0"/>
                </a:rPr>
                <a:t>Помогаем бизнес-пользователям правильно эксплуатировать систему и своевременно сдавать регламентированную отчетность.</a:t>
              </a:r>
            </a:p>
            <a:p>
              <a:pPr>
                <a:buSzPct val="90000"/>
              </a:pPr>
              <a:endParaRPr lang="ru-RU" sz="1025" b="1" dirty="0">
                <a:solidFill>
                  <a:srgbClr val="1A2B67"/>
                </a:solidFill>
                <a:latin typeface="Acherus Feral Light" pitchFamily="50" charset="0"/>
              </a:endParaRPr>
            </a:p>
            <a:p>
              <a:pPr>
                <a:buSzPct val="90000"/>
              </a:pPr>
              <a:r>
                <a:rPr lang="ru-RU" sz="1025" b="1" dirty="0">
                  <a:solidFill>
                    <a:srgbClr val="1A2B67"/>
                  </a:solidFill>
                  <a:latin typeface="Acherus Feral Light" pitchFamily="50" charset="0"/>
                </a:rPr>
                <a:t>Около 50% всех обращений решаются в течение 10 минут.</a:t>
              </a:r>
            </a:p>
            <a:p>
              <a:pPr>
                <a:buSzPct val="90000"/>
              </a:pPr>
              <a:endParaRPr lang="ru-RU" sz="1025" b="1" dirty="0">
                <a:solidFill>
                  <a:srgbClr val="1A2B67"/>
                </a:solidFill>
                <a:latin typeface="Acherus Feral Light" pitchFamily="50" charset="0"/>
              </a:endParaRPr>
            </a:p>
            <a:p>
              <a:pPr>
                <a:buSzPct val="90000"/>
              </a:pPr>
              <a:r>
                <a:rPr lang="ru-RU" sz="1025" b="1" dirty="0">
                  <a:solidFill>
                    <a:srgbClr val="1A2B67"/>
                  </a:solidFill>
                  <a:latin typeface="Acherus Feral Light" pitchFamily="50" charset="0"/>
                </a:rPr>
                <a:t>За счет правильного распределения работ в команде стоимость сопровождения снижается на 10-15%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39215BA-DAC9-4834-8978-B36D33E805A0}"/>
              </a:ext>
            </a:extLst>
          </p:cNvPr>
          <p:cNvGrpSpPr/>
          <p:nvPr/>
        </p:nvGrpSpPr>
        <p:grpSpPr>
          <a:xfrm>
            <a:off x="3312685" y="3567056"/>
            <a:ext cx="3769281" cy="1859378"/>
            <a:chOff x="7351383" y="3267417"/>
            <a:chExt cx="4402080" cy="217153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92DED9F-932A-4E0F-81F8-0095EA87E96A}"/>
                </a:ext>
              </a:extLst>
            </p:cNvPr>
            <p:cNvSpPr txBox="1"/>
            <p:nvPr/>
          </p:nvSpPr>
          <p:spPr>
            <a:xfrm>
              <a:off x="7351383" y="3267417"/>
              <a:ext cx="4402080" cy="336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ct val="90000"/>
              </a:pPr>
              <a:r>
                <a:rPr lang="ru-RU" sz="1285" b="1" dirty="0">
                  <a:solidFill>
                    <a:srgbClr val="1A2B67"/>
                  </a:solidFill>
                  <a:latin typeface="Acherus Feral Bold" pitchFamily="50" charset="0"/>
                </a:rPr>
                <a:t>РАЗВИТИЕ ФУНКЦИОНАЛА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130A069-AF7A-4D0D-BC5D-B08937325B5C}"/>
                </a:ext>
              </a:extLst>
            </p:cNvPr>
            <p:cNvSpPr txBox="1"/>
            <p:nvPr/>
          </p:nvSpPr>
          <p:spPr>
            <a:xfrm>
              <a:off x="8043841" y="3675374"/>
              <a:ext cx="3141659" cy="1763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90000"/>
              </a:pPr>
              <a:r>
                <a:rPr lang="ru-RU" sz="1025" b="1" dirty="0">
                  <a:solidFill>
                    <a:srgbClr val="1A2B67"/>
                  </a:solidFill>
                  <a:latin typeface="Acherus Feral Light" pitchFamily="50" charset="0"/>
                </a:rPr>
                <a:t>Проводим совершенствование и развитие функционала программного обеспечения по мере развития вашего бизнеса.</a:t>
              </a:r>
            </a:p>
            <a:p>
              <a:pPr>
                <a:buSzPct val="90000"/>
              </a:pPr>
              <a:endParaRPr lang="ru-RU" sz="1025" b="1" dirty="0">
                <a:solidFill>
                  <a:srgbClr val="1A2B67"/>
                </a:solidFill>
                <a:latin typeface="Acherus Feral Light" pitchFamily="50" charset="0"/>
              </a:endParaRPr>
            </a:p>
            <a:p>
              <a:pPr>
                <a:buSzPct val="90000"/>
              </a:pPr>
              <a:r>
                <a:rPr lang="ru-RU" sz="1025" b="1" dirty="0">
                  <a:solidFill>
                    <a:srgbClr val="1A2B67"/>
                  </a:solidFill>
                  <a:latin typeface="Acherus Feral Light" pitchFamily="50" charset="0"/>
                </a:rPr>
                <a:t>Для планирования улучшений подключаем экспертов со знанием методологии типовых решений и специфики бизнеса.</a:t>
              </a: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B460E87-F3B7-4C01-B869-910819FC95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0" t="54181" r="7574"/>
          <a:stretch/>
        </p:blipFill>
        <p:spPr>
          <a:xfrm>
            <a:off x="9006213" y="0"/>
            <a:ext cx="1433187" cy="1052292"/>
          </a:xfrm>
          <a:prstGeom prst="rect">
            <a:avLst/>
          </a:prstGeom>
          <a:effectLst>
            <a:outerShdw blurRad="50800" dist="38100" dir="8100000" algn="tr" rotWithShape="0">
              <a:srgbClr val="002060">
                <a:alpha val="4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95582" y="295518"/>
            <a:ext cx="10248234" cy="1038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82" dirty="0">
                <a:solidFill>
                  <a:srgbClr val="1A2B67"/>
                </a:solidFill>
                <a:latin typeface="Acherus Feral Bold" pitchFamily="50" charset="0"/>
              </a:rPr>
              <a:t>В СОПРОВОЖДЕНИЕ ПРОГРАММ «1С» </a:t>
            </a:r>
          </a:p>
          <a:p>
            <a:pPr algn="ctr"/>
            <a:r>
              <a:rPr lang="ru-RU" sz="3082" dirty="0">
                <a:solidFill>
                  <a:srgbClr val="1A2B67"/>
                </a:solidFill>
                <a:latin typeface="Acherus Feral Bold" pitchFamily="50" charset="0"/>
              </a:rPr>
              <a:t>ВХОДИТ: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E4A68C-7527-4D1A-BF38-07A8C9E686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8" r="68980" b="31507"/>
          <a:stretch/>
        </p:blipFill>
        <p:spPr>
          <a:xfrm>
            <a:off x="588067" y="1395857"/>
            <a:ext cx="2091033" cy="218430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6DBCE45-0A2A-4CBD-98C6-C57A52407D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7" t="23277" r="34433" b="30888"/>
          <a:stretch/>
        </p:blipFill>
        <p:spPr>
          <a:xfrm>
            <a:off x="4169283" y="1395857"/>
            <a:ext cx="2091033" cy="21843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E892428-AE4A-4FB7-B60D-E871739562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9" t="23585" r="-3699" b="30580"/>
          <a:stretch/>
        </p:blipFill>
        <p:spPr>
          <a:xfrm>
            <a:off x="7960696" y="1346421"/>
            <a:ext cx="2091033" cy="21843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B888280-B65B-44D9-97B2-955AFFB4E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0" t="54181" r="7574"/>
          <a:stretch/>
        </p:blipFill>
        <p:spPr>
          <a:xfrm rot="10800000">
            <a:off x="0" y="6507382"/>
            <a:ext cx="1433187" cy="1052292"/>
          </a:xfrm>
          <a:prstGeom prst="rect">
            <a:avLst/>
          </a:prstGeom>
          <a:effectLst>
            <a:outerShdw blurRad="50800" dist="38100" dir="18900000" algn="bl" rotWithShape="0">
              <a:srgbClr val="002060">
                <a:alpha val="4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418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4524876-1F7B-4445-B2F0-8F6C2D53F58F}"/>
              </a:ext>
            </a:extLst>
          </p:cNvPr>
          <p:cNvSpPr/>
          <p:nvPr/>
        </p:nvSpPr>
        <p:spPr>
          <a:xfrm>
            <a:off x="0" y="1"/>
            <a:ext cx="10439400" cy="7559674"/>
          </a:xfrm>
          <a:prstGeom prst="rect">
            <a:avLst/>
          </a:prstGeom>
          <a:gradFill flip="none" rotWithShape="1">
            <a:gsLst>
              <a:gs pos="100000">
                <a:srgbClr val="AFE0E6"/>
              </a:gs>
              <a:gs pos="24000">
                <a:srgbClr val="D7F0F3"/>
              </a:gs>
              <a:gs pos="76000">
                <a:schemeClr val="bg1"/>
              </a:gs>
              <a:gs pos="0">
                <a:srgbClr val="5EC1C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FEFF6F-CE27-4CFE-AB17-C97E2BC5B0C2}"/>
              </a:ext>
            </a:extLst>
          </p:cNvPr>
          <p:cNvSpPr/>
          <p:nvPr/>
        </p:nvSpPr>
        <p:spPr>
          <a:xfrm>
            <a:off x="81080" y="150115"/>
            <a:ext cx="10135842" cy="7259444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95582" y="318563"/>
            <a:ext cx="10248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1A2B67"/>
                </a:solidFill>
                <a:latin typeface="Acherus Feral Bold" pitchFamily="50" charset="0"/>
              </a:rPr>
              <a:t>КЛЮЧЕВЫЕ ПАРТНЕРЫ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811741-7870-4D95-ACA2-A3190BF63A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004" y="5113983"/>
            <a:ext cx="2050962" cy="7844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D9F4B5F-DEC9-4FA9-A1AC-8965429885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07" y="2297753"/>
            <a:ext cx="2741618" cy="29316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5757EF-CEE1-4774-AF3F-1EDD8F2A203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21" y="5209221"/>
            <a:ext cx="1524016" cy="13770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A067CCF-ACD8-4351-ADF0-BBA124B613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4" b="29151"/>
          <a:stretch/>
        </p:blipFill>
        <p:spPr>
          <a:xfrm>
            <a:off x="7285322" y="1250345"/>
            <a:ext cx="3058494" cy="7771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E59F78-7B4E-4167-B89E-B0D187D4D1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89" b="41099"/>
          <a:stretch/>
        </p:blipFill>
        <p:spPr>
          <a:xfrm>
            <a:off x="6951628" y="6624801"/>
            <a:ext cx="2981584" cy="50126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D95B316-3B2A-47D0-887E-4BEB71EF28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" t="1" b="-13321"/>
          <a:stretch/>
        </p:blipFill>
        <p:spPr>
          <a:xfrm>
            <a:off x="4126332" y="1468839"/>
            <a:ext cx="3007231" cy="48569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C6BD7FB-5704-4361-BD0A-68E00E0732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557" y="5901349"/>
            <a:ext cx="2050962" cy="153309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4A949CA-2F0C-4667-8B40-9355EB249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59" y="3870548"/>
            <a:ext cx="1436645" cy="100631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49C7811-D753-42E7-8D2B-1629E85B242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9" y="5331526"/>
            <a:ext cx="1227243" cy="122724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1E3B839-25E0-4766-9CC8-ED1D83A51C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44" y="3966941"/>
            <a:ext cx="1883976" cy="45215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ED989EF-A9F0-4616-8264-4470794B74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7" y="3443513"/>
            <a:ext cx="1504371" cy="145158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B0B4DA-A1EA-4A35-9E39-A32E7210506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059" y="2422028"/>
            <a:ext cx="1101476" cy="122577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64C8CAB-70E2-4011-AE5E-C26A990555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91" y="2135240"/>
            <a:ext cx="3288025" cy="88653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B71A08E-BC2E-4F05-9EC6-9E4D565E98C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18" y="1297324"/>
            <a:ext cx="3558956" cy="7570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E137A0-3A06-48FD-BD24-050AED320E7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42227" r="16371" b="28710"/>
          <a:stretch/>
        </p:blipFill>
        <p:spPr>
          <a:xfrm>
            <a:off x="7422338" y="5403500"/>
            <a:ext cx="2430764" cy="907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C4B801-FDCB-4731-A438-1E804EDF5BE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65" b="37884"/>
          <a:stretch/>
        </p:blipFill>
        <p:spPr>
          <a:xfrm>
            <a:off x="384307" y="2881790"/>
            <a:ext cx="3158084" cy="6238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7E802B-C23F-494F-9BA1-6AE3223287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2" y="4219217"/>
            <a:ext cx="1512788" cy="12272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B8D159-D616-44D0-A21B-A3B2CE192A6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9" b="38897"/>
          <a:stretch/>
        </p:blipFill>
        <p:spPr>
          <a:xfrm>
            <a:off x="4598963" y="4637939"/>
            <a:ext cx="3565071" cy="51837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75AA8AC-FAA8-4435-840A-74F0E7BCE84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9" b="20602"/>
          <a:stretch/>
        </p:blipFill>
        <p:spPr>
          <a:xfrm>
            <a:off x="7131088" y="2131489"/>
            <a:ext cx="1767387" cy="83989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EF25686-6AE8-45BD-9B32-49A73A98E7C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9" b="23868"/>
          <a:stretch/>
        </p:blipFill>
        <p:spPr>
          <a:xfrm>
            <a:off x="1397078" y="3656067"/>
            <a:ext cx="1263238" cy="52503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F3FF5C7-8A5A-4A2E-BDB2-AE835EADB60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2" t="29477" r="28804" b="24152"/>
          <a:stretch/>
        </p:blipFill>
        <p:spPr>
          <a:xfrm>
            <a:off x="4585416" y="3566095"/>
            <a:ext cx="1167882" cy="111018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7C7DB9A-27A2-496B-AF74-372C42DBBCA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3" b="35028"/>
          <a:stretch/>
        </p:blipFill>
        <p:spPr>
          <a:xfrm>
            <a:off x="4431144" y="2807424"/>
            <a:ext cx="3058495" cy="8118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CAEDB1-8BB0-44EA-A5C6-FD33EE153F28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577" y="3656067"/>
            <a:ext cx="1621059" cy="18045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D3A18F-9416-47B3-AA39-ED4B5152D30F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42" y="6013869"/>
            <a:ext cx="1217152" cy="122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9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16B5092-E6DC-4278-AAE3-50F4AA8F52C2}"/>
              </a:ext>
            </a:extLst>
          </p:cNvPr>
          <p:cNvSpPr/>
          <p:nvPr/>
        </p:nvSpPr>
        <p:spPr>
          <a:xfrm flipH="1">
            <a:off x="0" y="1"/>
            <a:ext cx="10439400" cy="7559674"/>
          </a:xfrm>
          <a:prstGeom prst="rect">
            <a:avLst/>
          </a:prstGeom>
          <a:gradFill flip="none" rotWithShape="1">
            <a:gsLst>
              <a:gs pos="50000">
                <a:srgbClr val="A4DCE2"/>
              </a:gs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5317916" y="1667026"/>
            <a:ext cx="5174323" cy="1513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24" dirty="0">
                <a:solidFill>
                  <a:srgbClr val="1A2B67"/>
                </a:solidFill>
                <a:latin typeface="Acherus Feral Bold" pitchFamily="50" charset="0"/>
              </a:rPr>
              <a:t>КЛЮЧЕВЫЕ КОМПЕТЕНЦИИ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607A5C-3F67-4E35-B048-758E338CD3B2}"/>
              </a:ext>
            </a:extLst>
          </p:cNvPr>
          <p:cNvSpPr txBox="1"/>
          <p:nvPr/>
        </p:nvSpPr>
        <p:spPr>
          <a:xfrm>
            <a:off x="5495949" y="3314873"/>
            <a:ext cx="5174323" cy="222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542" dirty="0">
                <a:solidFill>
                  <a:srgbClr val="1A2B67"/>
                </a:solidFill>
                <a:latin typeface="Acherus Feral Light" pitchFamily="50" charset="0"/>
              </a:rPr>
              <a:t>Бизнес-анализ</a:t>
            </a:r>
          </a:p>
          <a:p>
            <a:pPr>
              <a:buSzPct val="90000"/>
            </a:pPr>
            <a:r>
              <a:rPr lang="ru-RU" sz="1542" dirty="0">
                <a:solidFill>
                  <a:srgbClr val="1A2B67"/>
                </a:solidFill>
                <a:latin typeface="Acherus Feral Light" pitchFamily="50" charset="0"/>
              </a:rPr>
              <a:t>Разработка и внедрение </a:t>
            </a:r>
            <a:r>
              <a:rPr lang="en-US" sz="1542" dirty="0">
                <a:solidFill>
                  <a:srgbClr val="1A2B67"/>
                </a:solidFill>
                <a:latin typeface="Acherus Feral Light" pitchFamily="50" charset="0"/>
              </a:rPr>
              <a:t>ERP</a:t>
            </a:r>
            <a:r>
              <a:rPr lang="ru-RU" sz="1542" dirty="0">
                <a:solidFill>
                  <a:srgbClr val="1A2B67"/>
                </a:solidFill>
                <a:latin typeface="Acherus Feral Light" pitchFamily="50" charset="0"/>
              </a:rPr>
              <a:t>-систем</a:t>
            </a:r>
          </a:p>
          <a:p>
            <a:pPr>
              <a:buSzPct val="90000"/>
            </a:pPr>
            <a:r>
              <a:rPr lang="ru-RU" sz="1542" dirty="0">
                <a:solidFill>
                  <a:srgbClr val="1A2B67"/>
                </a:solidFill>
                <a:latin typeface="Acherus Feral Light" pitchFamily="50" charset="0"/>
              </a:rPr>
              <a:t>Проектирование и разработка сложных высоконагруженных систем автоматизации бизнес-процессов на платформе 1С </a:t>
            </a:r>
          </a:p>
          <a:p>
            <a:pPr>
              <a:buSzPct val="90000"/>
            </a:pPr>
            <a:r>
              <a:rPr lang="ru-RU" sz="1542" dirty="0">
                <a:solidFill>
                  <a:srgbClr val="1A2B67"/>
                </a:solidFill>
                <a:latin typeface="Acherus Feral Light" pitchFamily="50" charset="0"/>
              </a:rPr>
              <a:t>Внедрение систем автоматизации бизнес-процессов на платформе 1С </a:t>
            </a:r>
          </a:p>
          <a:p>
            <a:pPr>
              <a:buSzPct val="90000"/>
            </a:pPr>
            <a:r>
              <a:rPr lang="ru-RU" sz="1542" dirty="0">
                <a:solidFill>
                  <a:srgbClr val="1A2B67"/>
                </a:solidFill>
                <a:latin typeface="Acherus Feral Light" pitchFamily="50" charset="0"/>
              </a:rPr>
              <a:t>Оптимизация производительности высоконагруженных систем на платформе 1С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317DB08-6E13-4857-A246-E529A57FE3A3}"/>
              </a:ext>
            </a:extLst>
          </p:cNvPr>
          <p:cNvGrpSpPr/>
          <p:nvPr/>
        </p:nvGrpSpPr>
        <p:grpSpPr>
          <a:xfrm>
            <a:off x="5447061" y="3452005"/>
            <a:ext cx="56040" cy="1705261"/>
            <a:chOff x="5447061" y="3452005"/>
            <a:chExt cx="56040" cy="1705261"/>
          </a:xfrm>
          <a:solidFill>
            <a:srgbClr val="1A2B67"/>
          </a:solidFill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E32160C0-F4D8-4709-8C75-6846DFFC810B}"/>
                </a:ext>
              </a:extLst>
            </p:cNvPr>
            <p:cNvSpPr/>
            <p:nvPr/>
          </p:nvSpPr>
          <p:spPr>
            <a:xfrm>
              <a:off x="5447061" y="3452005"/>
              <a:ext cx="52837" cy="52837"/>
            </a:xfrm>
            <a:prstGeom prst="ellipse">
              <a:avLst/>
            </a:prstGeom>
            <a:grpFill/>
            <a:ln>
              <a:solidFill>
                <a:srgbClr val="1A2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42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515316E0-B012-433A-BB80-09F918AD8A87}"/>
                </a:ext>
              </a:extLst>
            </p:cNvPr>
            <p:cNvSpPr/>
            <p:nvPr/>
          </p:nvSpPr>
          <p:spPr>
            <a:xfrm>
              <a:off x="5450264" y="3681755"/>
              <a:ext cx="52837" cy="52837"/>
            </a:xfrm>
            <a:prstGeom prst="ellipse">
              <a:avLst/>
            </a:prstGeom>
            <a:grpFill/>
            <a:ln>
              <a:solidFill>
                <a:srgbClr val="1A2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42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AEE5A1DE-7540-4113-986C-DC07ED60426E}"/>
                </a:ext>
              </a:extLst>
            </p:cNvPr>
            <p:cNvSpPr/>
            <p:nvPr/>
          </p:nvSpPr>
          <p:spPr>
            <a:xfrm>
              <a:off x="5450264" y="3931027"/>
              <a:ext cx="52837" cy="52837"/>
            </a:xfrm>
            <a:prstGeom prst="ellipse">
              <a:avLst/>
            </a:prstGeom>
            <a:grpFill/>
            <a:ln>
              <a:solidFill>
                <a:srgbClr val="1A2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42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0D84842F-BEAF-48C0-B041-F04AD5D6D234}"/>
                </a:ext>
              </a:extLst>
            </p:cNvPr>
            <p:cNvSpPr/>
            <p:nvPr/>
          </p:nvSpPr>
          <p:spPr>
            <a:xfrm>
              <a:off x="5450264" y="4632603"/>
              <a:ext cx="52837" cy="52837"/>
            </a:xfrm>
            <a:prstGeom prst="ellipse">
              <a:avLst/>
            </a:prstGeom>
            <a:grpFill/>
            <a:ln>
              <a:solidFill>
                <a:srgbClr val="1A2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42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73C75FA9-A9C1-47E3-8D18-87A9510875C3}"/>
                </a:ext>
              </a:extLst>
            </p:cNvPr>
            <p:cNvSpPr/>
            <p:nvPr/>
          </p:nvSpPr>
          <p:spPr>
            <a:xfrm>
              <a:off x="5450264" y="5104429"/>
              <a:ext cx="52837" cy="52837"/>
            </a:xfrm>
            <a:prstGeom prst="ellipse">
              <a:avLst/>
            </a:prstGeom>
            <a:grpFill/>
            <a:ln>
              <a:solidFill>
                <a:srgbClr val="1A2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42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C58ABE-6CCA-483F-935A-EB6DAC83CC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0" t="54181" r="7574"/>
          <a:stretch/>
        </p:blipFill>
        <p:spPr>
          <a:xfrm>
            <a:off x="8674661" y="0"/>
            <a:ext cx="1764739" cy="12957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3DDFC0-053C-4C57-ADB5-0D7D971DCE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5"/>
          <a:stretch/>
        </p:blipFill>
        <p:spPr>
          <a:xfrm>
            <a:off x="0" y="307152"/>
            <a:ext cx="5422617" cy="69453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42B91D-0F93-4FB8-8F95-B20BA7F2A6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0"/>
          <a:stretch/>
        </p:blipFill>
        <p:spPr>
          <a:xfrm>
            <a:off x="0" y="653867"/>
            <a:ext cx="5317916" cy="625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7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1"/>
            <a:ext cx="10439400" cy="7559674"/>
          </a:xfrm>
          <a:prstGeom prst="rect">
            <a:avLst/>
          </a:prstGeom>
          <a:gradFill flip="none" rotWithShape="1">
            <a:gsLst>
              <a:gs pos="38000">
                <a:srgbClr val="A4DCE2"/>
              </a:gs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417164" y="133643"/>
            <a:ext cx="7605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1A2B67"/>
                </a:solidFill>
                <a:latin typeface="Acherus Feral Bold" pitchFamily="50" charset="0"/>
              </a:rPr>
              <a:t>РАБОТАЕМ ПО ВСЕЙ БЕЛАРУСИ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607A5C-3F67-4E35-B048-758E338CD3B2}"/>
              </a:ext>
            </a:extLst>
          </p:cNvPr>
          <p:cNvSpPr txBox="1"/>
          <p:nvPr/>
        </p:nvSpPr>
        <p:spPr>
          <a:xfrm>
            <a:off x="4994124" y="2431127"/>
            <a:ext cx="542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ru-RU" sz="2000" b="1" dirty="0">
                <a:solidFill>
                  <a:srgbClr val="1A2B67"/>
                </a:solidFill>
              </a:rPr>
              <a:t>Официальный партнер фирмы «1С» в Республике Беларусь.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F095-BC0B-48A0-83EB-64F6F96ABC30}"/>
              </a:ext>
            </a:extLst>
          </p:cNvPr>
          <p:cNvSpPr txBox="1"/>
          <p:nvPr/>
        </p:nvSpPr>
        <p:spPr>
          <a:xfrm>
            <a:off x="5506638" y="3938923"/>
            <a:ext cx="50821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2000" dirty="0">
                <a:solidFill>
                  <a:srgbClr val="1A2B67"/>
                </a:solidFill>
              </a:rPr>
              <a:t>Наша компания специализируется на поставке, установке, внедрении и сопровождении автоматизированных систем на основе платформы «1С:Предприятие»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0A97F1-BE55-4D8A-B99B-F56804C07A3C}"/>
              </a:ext>
            </a:extLst>
          </p:cNvPr>
          <p:cNvSpPr txBox="1"/>
          <p:nvPr/>
        </p:nvSpPr>
        <p:spPr>
          <a:xfrm>
            <a:off x="367845" y="6683673"/>
            <a:ext cx="9703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2000" dirty="0">
                <a:solidFill>
                  <a:srgbClr val="1A2B67"/>
                </a:solidFill>
              </a:rPr>
              <a:t>Наша миссия – повышение эффективности бизнеса клиентов за счет использования передовых технологий, профессионализма и нашего опыта автоматизации.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B15C2B-B70B-4A38-B9E4-6F8C7D2E9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8" y="2013886"/>
            <a:ext cx="4675642" cy="421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76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40B3BB8-0701-420C-9A61-C2B3061D0B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0" t="54181" r="7574"/>
          <a:stretch/>
        </p:blipFill>
        <p:spPr>
          <a:xfrm>
            <a:off x="8685861" y="0"/>
            <a:ext cx="1764739" cy="1295728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BB683DF-9F00-4DE4-8E9C-D095113F314D}"/>
              </a:ext>
            </a:extLst>
          </p:cNvPr>
          <p:cNvSpPr/>
          <p:nvPr/>
        </p:nvSpPr>
        <p:spPr>
          <a:xfrm>
            <a:off x="0" y="1"/>
            <a:ext cx="10439400" cy="7559674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91166" y="380648"/>
            <a:ext cx="10248234" cy="56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82" dirty="0">
                <a:solidFill>
                  <a:srgbClr val="1A2B67"/>
                </a:solidFill>
                <a:latin typeface="Acherus Feral Bold" pitchFamily="50" charset="0"/>
              </a:rPr>
              <a:t>SLA</a:t>
            </a:r>
            <a:r>
              <a:rPr lang="ru-RU" sz="3082" dirty="0">
                <a:solidFill>
                  <a:srgbClr val="1A2B67"/>
                </a:solidFill>
                <a:latin typeface="Acherus Feral Bold" pitchFamily="50" charset="0"/>
              </a:rPr>
              <a:t> – СОГЛАШЕНИЕ ОБ УРОВНЕ ОБСЛУЖИВАНИЯ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607A5C-3F67-4E35-B048-758E338CD3B2}"/>
              </a:ext>
            </a:extLst>
          </p:cNvPr>
          <p:cNvSpPr txBox="1"/>
          <p:nvPr/>
        </p:nvSpPr>
        <p:spPr>
          <a:xfrm>
            <a:off x="419528" y="1064794"/>
            <a:ext cx="9600344" cy="353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ru-RU" sz="1713" b="1" dirty="0">
                <a:solidFill>
                  <a:srgbClr val="0095E0"/>
                </a:solidFill>
                <a:latin typeface="Acherus Feral Light" pitchFamily="50" charset="0"/>
              </a:rPr>
              <a:t>В НАШЕЙ КОМПАНИИ КАЧЕСТВО НА ПЕРВОМ МЕСТЕ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0A97F1-BE55-4D8A-B99B-F56804C07A3C}"/>
              </a:ext>
            </a:extLst>
          </p:cNvPr>
          <p:cNvSpPr txBox="1"/>
          <p:nvPr/>
        </p:nvSpPr>
        <p:spPr>
          <a:xfrm>
            <a:off x="182578" y="5889599"/>
            <a:ext cx="10074244" cy="1444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1758" b="1" dirty="0">
                <a:solidFill>
                  <a:srgbClr val="1A2B67"/>
                </a:solidFill>
                <a:latin typeface="Acherus Feral Light" pitchFamily="50" charset="0"/>
              </a:rPr>
              <a:t>С каждым клиентом мы заключаем </a:t>
            </a:r>
            <a:r>
              <a:rPr lang="en-US" sz="1758" b="1" dirty="0">
                <a:solidFill>
                  <a:srgbClr val="1A2B67"/>
                </a:solidFill>
                <a:latin typeface="Acherus Feral Light" pitchFamily="50" charset="0"/>
              </a:rPr>
              <a:t>SLA</a:t>
            </a:r>
            <a:r>
              <a:rPr lang="ru-RU" sz="1758" b="1" dirty="0">
                <a:solidFill>
                  <a:srgbClr val="1A2B67"/>
                </a:solidFill>
                <a:latin typeface="Acherus Feral Light" pitchFamily="50" charset="0"/>
              </a:rPr>
              <a:t>. </a:t>
            </a:r>
          </a:p>
          <a:p>
            <a:pPr algn="just">
              <a:buSzPct val="90000"/>
            </a:pPr>
            <a:r>
              <a:rPr lang="ru-RU" sz="1758" b="1" dirty="0">
                <a:solidFill>
                  <a:srgbClr val="1A2B67"/>
                </a:solidFill>
                <a:latin typeface="Acherus Feral Light" pitchFamily="50" charset="0"/>
              </a:rPr>
              <a:t>Задача этого документа – подробно описать наше взаимодействие, что мы делаем для Заказчика, в какие сроки мы должны выполнять свои задачи, как мы должны расставлять приоритеты в работе, и как по итогу отчетного периода измеряется качество нашей работы.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C117F2-ED69-49C6-A2E2-4A66A9C29913}"/>
              </a:ext>
            </a:extLst>
          </p:cNvPr>
          <p:cNvSpPr txBox="1"/>
          <p:nvPr/>
        </p:nvSpPr>
        <p:spPr>
          <a:xfrm>
            <a:off x="278161" y="4304470"/>
            <a:ext cx="2370613" cy="56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ru-RU" sz="1370" b="1" dirty="0">
                <a:solidFill>
                  <a:srgbClr val="1A2B67"/>
                </a:solidFill>
                <a:latin typeface="Acherus Feral Light" pitchFamily="50" charset="0"/>
              </a:rPr>
              <a:t>Срок реакции</a:t>
            </a:r>
          </a:p>
          <a:p>
            <a:pPr algn="ctr">
              <a:buSzPct val="90000"/>
            </a:pPr>
            <a:r>
              <a:rPr lang="ru-RU" sz="1713" b="1" dirty="0">
                <a:solidFill>
                  <a:srgbClr val="1A2B67"/>
                </a:solidFill>
                <a:latin typeface="Acherus Feral Bold" pitchFamily="50" charset="0"/>
              </a:rPr>
              <a:t>от 30 минут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443A0F-7FA6-4825-BDC6-CB404BD549BA}"/>
              </a:ext>
            </a:extLst>
          </p:cNvPr>
          <p:cNvSpPr txBox="1"/>
          <p:nvPr/>
        </p:nvSpPr>
        <p:spPr>
          <a:xfrm>
            <a:off x="2773616" y="4287578"/>
            <a:ext cx="2370613" cy="56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ru-RU" sz="1370" b="1" dirty="0">
                <a:solidFill>
                  <a:srgbClr val="1A2B67"/>
                </a:solidFill>
                <a:latin typeface="Acherus Feral Light" pitchFamily="50" charset="0"/>
              </a:rPr>
              <a:t>Срок выполнения</a:t>
            </a:r>
          </a:p>
          <a:p>
            <a:pPr algn="ctr">
              <a:buSzPct val="90000"/>
            </a:pPr>
            <a:r>
              <a:rPr lang="ru-RU" sz="1713" b="1" dirty="0">
                <a:solidFill>
                  <a:srgbClr val="1A2B67"/>
                </a:solidFill>
                <a:latin typeface="Acherus Feral Bold" pitchFamily="50" charset="0"/>
              </a:rPr>
              <a:t>от 60 минут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A2286A-8A10-426A-8DB4-BD2ABAD3F1B4}"/>
              </a:ext>
            </a:extLst>
          </p:cNvPr>
          <p:cNvSpPr txBox="1"/>
          <p:nvPr/>
        </p:nvSpPr>
        <p:spPr>
          <a:xfrm>
            <a:off x="5016695" y="4286752"/>
            <a:ext cx="2843169" cy="56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ru-RU" sz="1370" b="1" dirty="0">
                <a:solidFill>
                  <a:srgbClr val="1A2B67"/>
                </a:solidFill>
                <a:latin typeface="Acherus Feral Light" pitchFamily="50" charset="0"/>
              </a:rPr>
              <a:t>Гарантия на доработки</a:t>
            </a:r>
          </a:p>
          <a:p>
            <a:pPr algn="ctr">
              <a:buSzPct val="90000"/>
            </a:pPr>
            <a:r>
              <a:rPr lang="ru-RU" sz="1713" b="1" dirty="0">
                <a:solidFill>
                  <a:srgbClr val="1A2B67"/>
                </a:solidFill>
                <a:latin typeface="Acherus Feral Bold" pitchFamily="50" charset="0"/>
              </a:rPr>
              <a:t>от 15 календарных дней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3096CE-C9A3-4261-B1F5-C6BB2796E347}"/>
              </a:ext>
            </a:extLst>
          </p:cNvPr>
          <p:cNvSpPr txBox="1"/>
          <p:nvPr/>
        </p:nvSpPr>
        <p:spPr>
          <a:xfrm>
            <a:off x="7683367" y="4285926"/>
            <a:ext cx="2370613" cy="56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ru-RU" sz="1370" b="1" dirty="0">
                <a:solidFill>
                  <a:srgbClr val="1A2B67"/>
                </a:solidFill>
                <a:latin typeface="Acherus Feral Light" pitchFamily="50" charset="0"/>
              </a:rPr>
              <a:t>Оценка клиента</a:t>
            </a:r>
          </a:p>
          <a:p>
            <a:pPr algn="ctr">
              <a:buSzPct val="90000"/>
            </a:pPr>
            <a:r>
              <a:rPr lang="ru-RU" sz="1713" b="1" dirty="0">
                <a:solidFill>
                  <a:srgbClr val="1A2B67"/>
                </a:solidFill>
                <a:latin typeface="Acherus Feral Bold" pitchFamily="50" charset="0"/>
              </a:rPr>
              <a:t>4.9 из 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A10BFF-6E06-4D8C-9106-6CD8D8B07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6" y="-164768"/>
            <a:ext cx="9935633" cy="62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80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50EB2A-9D70-4C0E-A7DB-EF2270C747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0" t="54181" r="7574"/>
          <a:stretch/>
        </p:blipFill>
        <p:spPr>
          <a:xfrm>
            <a:off x="8674661" y="0"/>
            <a:ext cx="1764739" cy="12957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44178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4" y="308961"/>
            <a:ext cx="10133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МОДУЛЬ ЭЛИТСОФТ: УПРАВЛЕНИЕ МЕЖДУНАРОДНЫМИ ПЕРЕВОЗКАМИ. </a:t>
            </a:r>
          </a:p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ДЛЯ КОНФИГУРАЦИИ ВСТРАИВАЕТСЯ В ТИПОВУЮ КОНФИГУРАЦИЮ </a:t>
            </a:r>
          </a:p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«БУХГАЛТЕРИЯ ДЛЯ БЕЛАРУСИ 2.1»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F095-BC0B-48A0-83EB-64F6F96ABC30}"/>
              </a:ext>
            </a:extLst>
          </p:cNvPr>
          <p:cNvSpPr txBox="1"/>
          <p:nvPr/>
        </p:nvSpPr>
        <p:spPr>
          <a:xfrm>
            <a:off x="394581" y="1993109"/>
            <a:ext cx="8740182" cy="3413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2398" b="1" dirty="0">
                <a:solidFill>
                  <a:srgbClr val="1A2B67"/>
                </a:solidFill>
              </a:rPr>
              <a:t>Модуль «УПРАВЛЕНИЕ МЕЖДУНАРОДНЫМИ ПЕРЕВОЗКАМИ» </a:t>
            </a:r>
          </a:p>
          <a:p>
            <a:pPr>
              <a:buSzPct val="90000"/>
            </a:pPr>
            <a:r>
              <a:rPr lang="ru-RU" sz="2398" dirty="0">
                <a:solidFill>
                  <a:srgbClr val="1A2B67"/>
                </a:solidFill>
              </a:rPr>
              <a:t>предназначен для автоматизации управленческого </a:t>
            </a:r>
          </a:p>
          <a:p>
            <a:pPr>
              <a:buSzPct val="90000"/>
            </a:pPr>
            <a:r>
              <a:rPr lang="ru-RU" sz="2398" dirty="0">
                <a:solidFill>
                  <a:srgbClr val="1A2B67"/>
                </a:solidFill>
              </a:rPr>
              <a:t>и оперативного учета в автотранспортных </a:t>
            </a:r>
          </a:p>
          <a:p>
            <a:pPr>
              <a:buSzPct val="90000"/>
            </a:pPr>
            <a:r>
              <a:rPr lang="ru-RU" sz="2398" dirty="0">
                <a:solidFill>
                  <a:srgbClr val="1A2B67"/>
                </a:solidFill>
              </a:rPr>
              <a:t>предприятиях и организациях, а также в </a:t>
            </a:r>
          </a:p>
          <a:p>
            <a:pPr>
              <a:buSzPct val="90000"/>
            </a:pPr>
            <a:r>
              <a:rPr lang="ru-RU" sz="2398" dirty="0">
                <a:solidFill>
                  <a:srgbClr val="1A2B67"/>
                </a:solidFill>
              </a:rPr>
              <a:t>автотранспортных подразделениях </a:t>
            </a:r>
          </a:p>
          <a:p>
            <a:pPr>
              <a:buSzPct val="90000"/>
            </a:pPr>
            <a:r>
              <a:rPr lang="ru-RU" sz="2398" dirty="0">
                <a:solidFill>
                  <a:srgbClr val="1A2B67"/>
                </a:solidFill>
              </a:rPr>
              <a:t>торговых, производственных и </a:t>
            </a:r>
          </a:p>
          <a:p>
            <a:pPr>
              <a:buSzPct val="90000"/>
            </a:pPr>
            <a:r>
              <a:rPr lang="ru-RU" sz="2398" dirty="0">
                <a:solidFill>
                  <a:srgbClr val="1A2B67"/>
                </a:solidFill>
              </a:rPr>
              <a:t>прочих предприятий, </a:t>
            </a:r>
          </a:p>
          <a:p>
            <a:pPr>
              <a:buSzPct val="90000"/>
            </a:pPr>
            <a:r>
              <a:rPr lang="ru-RU" sz="2398" dirty="0">
                <a:solidFill>
                  <a:srgbClr val="1A2B67"/>
                </a:solidFill>
              </a:rPr>
              <a:t>использующих автотранспорт </a:t>
            </a:r>
          </a:p>
          <a:p>
            <a:pPr>
              <a:buSzPct val="90000"/>
            </a:pPr>
            <a:r>
              <a:rPr lang="ru-RU" sz="2398" dirty="0">
                <a:solidFill>
                  <a:srgbClr val="1A2B67"/>
                </a:solidFill>
              </a:rPr>
              <a:t>для собственных нужд.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F4311E-DA69-440B-8204-C1DB5F1C1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37" y="2481336"/>
            <a:ext cx="5946058" cy="476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59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4" y="133087"/>
            <a:ext cx="1013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СПРАВОЧНИКИ И НАСТРОЙКИ ВЕДЕНИЯ УЧЕТА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1D305EE-4356-4ECE-8CB3-2D029D47EF6A}"/>
              </a:ext>
            </a:extLst>
          </p:cNvPr>
          <p:cNvSpPr/>
          <p:nvPr/>
        </p:nvSpPr>
        <p:spPr>
          <a:xfrm>
            <a:off x="2158356" y="4200305"/>
            <a:ext cx="5929512" cy="2365122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DA1142-7699-4066-ACCB-A45CE9DA251B}"/>
              </a:ext>
            </a:extLst>
          </p:cNvPr>
          <p:cNvSpPr txBox="1"/>
          <p:nvPr/>
        </p:nvSpPr>
        <p:spPr>
          <a:xfrm>
            <a:off x="2039409" y="6605567"/>
            <a:ext cx="6048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1400" b="1" dirty="0">
                <a:solidFill>
                  <a:srgbClr val="1A2B67"/>
                </a:solidFill>
              </a:rPr>
              <a:t>Справочник «Автомобили и прицепы»</a:t>
            </a:r>
          </a:p>
          <a:p>
            <a:pPr algn="just"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Справочник предназначен для хранения списка автомобилей и прицепов к ним. Для ввода нового автомобиля необходимо нажать кнопку «Создать» (</a:t>
            </a:r>
            <a:r>
              <a:rPr lang="en-US" sz="1400" dirty="0">
                <a:solidFill>
                  <a:srgbClr val="1A2B67"/>
                </a:solidFill>
              </a:rPr>
              <a:t>Insert</a:t>
            </a:r>
            <a:r>
              <a:rPr lang="ru-RU" sz="1400" dirty="0">
                <a:solidFill>
                  <a:srgbClr val="1A2B67"/>
                </a:solidFill>
              </a:rPr>
              <a:t> 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DE7355-91A0-4B08-89B0-F844FA09537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85" y="4389100"/>
            <a:ext cx="5560436" cy="18339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1A2CA7-55C4-4043-A3DD-234D3CA8742A}"/>
              </a:ext>
            </a:extLst>
          </p:cNvPr>
          <p:cNvSpPr txBox="1"/>
          <p:nvPr/>
        </p:nvSpPr>
        <p:spPr>
          <a:xfrm>
            <a:off x="198037" y="3314064"/>
            <a:ext cx="47886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400" b="1" dirty="0">
                <a:solidFill>
                  <a:srgbClr val="1A2B67"/>
                </a:solidFill>
              </a:rPr>
              <a:t>Справочник «Марки шин»</a:t>
            </a:r>
          </a:p>
          <a:p>
            <a:pPr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Справочник предназначен для хранения списка марок шин, используемых в организации.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4CE390E-D44E-4CAD-BD63-AA766DD4D061}"/>
              </a:ext>
            </a:extLst>
          </p:cNvPr>
          <p:cNvSpPr/>
          <p:nvPr/>
        </p:nvSpPr>
        <p:spPr>
          <a:xfrm>
            <a:off x="322053" y="869819"/>
            <a:ext cx="4540567" cy="2365122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97D6D-C8DA-497D-912E-E27A515B9FEC}"/>
              </a:ext>
            </a:extLst>
          </p:cNvPr>
          <p:cNvSpPr txBox="1"/>
          <p:nvPr/>
        </p:nvSpPr>
        <p:spPr>
          <a:xfrm>
            <a:off x="5575348" y="3234941"/>
            <a:ext cx="4788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400" b="1" dirty="0">
                <a:solidFill>
                  <a:srgbClr val="1A2B67"/>
                </a:solidFill>
              </a:rPr>
              <a:t>Регистр сведений «Нормы командировочных расходов»</a:t>
            </a:r>
          </a:p>
          <a:p>
            <a:pPr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Данный регистр предназначен для истории действий норм суточных расходов по проживанию в зависимости от страны назначения.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9929A4E-6227-499F-98C6-4620263F531E}"/>
              </a:ext>
            </a:extLst>
          </p:cNvPr>
          <p:cNvSpPr/>
          <p:nvPr/>
        </p:nvSpPr>
        <p:spPr>
          <a:xfrm>
            <a:off x="5667148" y="869819"/>
            <a:ext cx="4540567" cy="2365122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7D2680-DEDE-4D16-934C-427FD2A94D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50"/>
          <a:stretch/>
        </p:blipFill>
        <p:spPr>
          <a:xfrm>
            <a:off x="354655" y="1330240"/>
            <a:ext cx="4475361" cy="15940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8748BC4-9034-4965-9474-FEF7248CEE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34"/>
          <a:stretch/>
        </p:blipFill>
        <p:spPr>
          <a:xfrm>
            <a:off x="5715184" y="1092996"/>
            <a:ext cx="4444493" cy="19620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704CD3-ED8A-4556-8381-CE3770637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34" r="82697" b="25524"/>
          <a:stretch/>
        </p:blipFill>
        <p:spPr>
          <a:xfrm>
            <a:off x="-27824" y="4187420"/>
            <a:ext cx="1876999" cy="215369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4140963-3086-4A55-B079-E07E9A864A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6" t="52259" r="63010" b="25299"/>
          <a:stretch/>
        </p:blipFill>
        <p:spPr>
          <a:xfrm flipH="1">
            <a:off x="8676578" y="3314064"/>
            <a:ext cx="1762822" cy="380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34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4" y="133087"/>
            <a:ext cx="1013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УСТАНОВКА НОРМ РАСХОДА ТОПЛИВА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F095-BC0B-48A0-83EB-64F6F96ABC30}"/>
              </a:ext>
            </a:extLst>
          </p:cNvPr>
          <p:cNvSpPr txBox="1"/>
          <p:nvPr/>
        </p:nvSpPr>
        <p:spPr>
          <a:xfrm>
            <a:off x="495443" y="2871819"/>
            <a:ext cx="9310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Для расчета расхода топлива для каждого автомобиля необходимо изначально указать нормы расхода топлива. Данное действие можно осуществить документом «Установка норм расхода топлива».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A57E0-2F41-49EC-8D38-18CF80AEEB2B}"/>
              </a:ext>
            </a:extLst>
          </p:cNvPr>
          <p:cNvSpPr txBox="1"/>
          <p:nvPr/>
        </p:nvSpPr>
        <p:spPr>
          <a:xfrm>
            <a:off x="495444" y="6235797"/>
            <a:ext cx="93104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Данный документ не создается вручную, а вводится на основании документа «Заявка на перевозку». При указании всей необходимой информации в документе-основании счет на оплату покупателю будет заполнен автоматически. Пользователю останется только скорректировать несколько полей документа.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584F2C9-A6E3-432D-8A16-7B45590B17B1}"/>
              </a:ext>
            </a:extLst>
          </p:cNvPr>
          <p:cNvSpPr/>
          <p:nvPr/>
        </p:nvSpPr>
        <p:spPr>
          <a:xfrm>
            <a:off x="607596" y="644193"/>
            <a:ext cx="9149590" cy="2146640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B7EEA0-A242-45E5-86A3-A450DDC81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5" y="667962"/>
            <a:ext cx="8850669" cy="20685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677415A-C49D-4BF7-B189-3139BC9551A1}"/>
              </a:ext>
            </a:extLst>
          </p:cNvPr>
          <p:cNvSpPr txBox="1"/>
          <p:nvPr/>
        </p:nvSpPr>
        <p:spPr>
          <a:xfrm>
            <a:off x="115545" y="3452005"/>
            <a:ext cx="1013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СЧЕТ НА ОПЛАТУ ПОКУПАТЕЛЮ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B63DCCD-315E-4BB7-9756-E301236719C1}"/>
              </a:ext>
            </a:extLst>
          </p:cNvPr>
          <p:cNvSpPr/>
          <p:nvPr/>
        </p:nvSpPr>
        <p:spPr>
          <a:xfrm>
            <a:off x="575858" y="3970636"/>
            <a:ext cx="9149590" cy="2146640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6F71F51-FACB-4B44-83FA-B83A67CF8D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80" y="4066093"/>
            <a:ext cx="6707020" cy="20050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94A8DA-CAF6-43D1-BC38-7B77F3ADFE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0" t="52259" r="63009" b="25299"/>
          <a:stretch/>
        </p:blipFill>
        <p:spPr>
          <a:xfrm>
            <a:off x="0" y="2935402"/>
            <a:ext cx="607596" cy="21536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75E8FBD-D8BC-46DA-BFAE-1FE1817B7C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0" t="52259" r="63009" b="25299"/>
          <a:stretch/>
        </p:blipFill>
        <p:spPr>
          <a:xfrm flipH="1">
            <a:off x="9841165" y="2878628"/>
            <a:ext cx="607596" cy="2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32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4" y="133087"/>
            <a:ext cx="1013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ЗАЯВКА КЛИЕНТА НА ПЕРЕВОЗКУ 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F095-BC0B-48A0-83EB-64F6F96ABC30}"/>
              </a:ext>
            </a:extLst>
          </p:cNvPr>
          <p:cNvSpPr txBox="1"/>
          <p:nvPr/>
        </p:nvSpPr>
        <p:spPr>
          <a:xfrm>
            <a:off x="495443" y="2871819"/>
            <a:ext cx="9310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Служит для регистрации заявок клиентов на перевозку грузов. Для ввода нового документа необходимо в форме списка нажать кнопку «Создать» (</a:t>
            </a:r>
            <a:r>
              <a:rPr lang="en-US" sz="1400" dirty="0">
                <a:solidFill>
                  <a:srgbClr val="1A2B67"/>
                </a:solidFill>
              </a:rPr>
              <a:t>Insert</a:t>
            </a:r>
            <a:r>
              <a:rPr lang="ru-RU" sz="1400" dirty="0">
                <a:solidFill>
                  <a:srgbClr val="1A2B67"/>
                </a:solidFill>
              </a:rPr>
              <a:t>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A57E0-2F41-49EC-8D38-18CF80AEEB2B}"/>
              </a:ext>
            </a:extLst>
          </p:cNvPr>
          <p:cNvSpPr txBox="1"/>
          <p:nvPr/>
        </p:nvSpPr>
        <p:spPr>
          <a:xfrm>
            <a:off x="495443" y="6016319"/>
            <a:ext cx="93104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В шапке документа необходимо задать дату. В табличной части по кнопке «Добавить» необходимо создать новую строку, в которой указать автомобиль, исходную и линейную норму, повышающий коэффициент, норму на расход реагента и </a:t>
            </a:r>
            <a:r>
              <a:rPr lang="ru-RU" sz="1400" dirty="0" err="1">
                <a:solidFill>
                  <a:srgbClr val="1A2B67"/>
                </a:solidFill>
              </a:rPr>
              <a:t>отопителя</a:t>
            </a:r>
            <a:r>
              <a:rPr lang="ru-RU" sz="1400" dirty="0">
                <a:solidFill>
                  <a:srgbClr val="1A2B67"/>
                </a:solidFill>
              </a:rPr>
              <a:t>.</a:t>
            </a:r>
          </a:p>
          <a:p>
            <a:pPr algn="just"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На закладке «Перевозки» необходимо заполнить табличную часть по данным, полученным от заказчика. В строке необходимо заполнить маршрут следования, номер транспортного средства, номер прицепа, дату загрузки, стоимость перевозки, ставку НДС, дату простоя (если это штрафные санкции).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584F2C9-A6E3-432D-8A16-7B45590B17B1}"/>
              </a:ext>
            </a:extLst>
          </p:cNvPr>
          <p:cNvSpPr/>
          <p:nvPr/>
        </p:nvSpPr>
        <p:spPr>
          <a:xfrm>
            <a:off x="607596" y="644193"/>
            <a:ext cx="9149590" cy="2146640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B63DCCD-315E-4BB7-9756-E301236719C1}"/>
              </a:ext>
            </a:extLst>
          </p:cNvPr>
          <p:cNvSpPr/>
          <p:nvPr/>
        </p:nvSpPr>
        <p:spPr>
          <a:xfrm>
            <a:off x="607596" y="3711320"/>
            <a:ext cx="9149590" cy="2146640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0E9D0D-B9B1-47E6-902F-AC112A397A5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920" y="661307"/>
            <a:ext cx="7289558" cy="2082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5C9D79-018A-49BB-8170-0BEC3D4A4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38" y="3972185"/>
            <a:ext cx="9000522" cy="17692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157848-5C6B-417C-A256-E444FA4821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0" t="52259" r="63009" b="25299"/>
          <a:stretch/>
        </p:blipFill>
        <p:spPr>
          <a:xfrm>
            <a:off x="0" y="2935402"/>
            <a:ext cx="607596" cy="21536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7FD8207-7F5A-4B74-ABFF-A160C0EC51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0" t="52259" r="63009" b="25299"/>
          <a:stretch/>
        </p:blipFill>
        <p:spPr>
          <a:xfrm flipH="1">
            <a:off x="9841165" y="2878628"/>
            <a:ext cx="607596" cy="2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16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52854" y="133087"/>
            <a:ext cx="10133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A2B67"/>
                </a:solidFill>
                <a:latin typeface="Acherus Feral Bold" pitchFamily="50" charset="0"/>
              </a:rPr>
              <a:t>ЗАЯВКА КЛИЕНТА НА ПЕРЕВОЗКУ 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F095-BC0B-48A0-83EB-64F6F96ABC30}"/>
              </a:ext>
            </a:extLst>
          </p:cNvPr>
          <p:cNvSpPr txBox="1"/>
          <p:nvPr/>
        </p:nvSpPr>
        <p:spPr>
          <a:xfrm>
            <a:off x="607596" y="911034"/>
            <a:ext cx="93104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На закладке «Посредники» при необходимости указываются данные о работах, которые не будут выполняться нашей организацией, а передадутся сторонним перевозчикам. </a:t>
            </a:r>
          </a:p>
          <a:p>
            <a:pPr algn="just">
              <a:buSzPct val="90000"/>
            </a:pPr>
            <a:endParaRPr lang="ru-RU" sz="1400" dirty="0">
              <a:solidFill>
                <a:srgbClr val="1A2B67"/>
              </a:solidFill>
            </a:endParaRPr>
          </a:p>
          <a:p>
            <a:pPr algn="just"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В строке табличной части необходимо указать перевозчика, его договор, вид услуги (перевозка, хранение, страхование и др.), вид оплаты, сумму, которую затребовал перевозчик, валюту.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A57E0-2F41-49EC-8D38-18CF80AEEB2B}"/>
              </a:ext>
            </a:extLst>
          </p:cNvPr>
          <p:cNvSpPr txBox="1"/>
          <p:nvPr/>
        </p:nvSpPr>
        <p:spPr>
          <a:xfrm>
            <a:off x="490916" y="5397429"/>
            <a:ext cx="41546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После заполнения табличной части при нажатии на кнопку «Создать заявки на сторонние услуги» для каждой строки программа создаст и заполнит документ вида «Заявка на сторонние услуги».</a:t>
            </a:r>
          </a:p>
          <a:p>
            <a:pPr algn="just">
              <a:buSzPct val="90000"/>
            </a:pPr>
            <a:endParaRPr lang="ru-RU" sz="1400" dirty="0">
              <a:solidFill>
                <a:srgbClr val="1A2B67"/>
              </a:solidFill>
            </a:endParaRPr>
          </a:p>
          <a:p>
            <a:pPr algn="just"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В дальнейшем данные заявки отразятся в итоговом акте выполненных работ. Данные документы создадутся по тем строкам, в которых будет указан флаг «Регистрация счета поставщика».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B63DCCD-315E-4BB7-9756-E301236719C1}"/>
              </a:ext>
            </a:extLst>
          </p:cNvPr>
          <p:cNvSpPr/>
          <p:nvPr/>
        </p:nvSpPr>
        <p:spPr>
          <a:xfrm>
            <a:off x="644904" y="2173613"/>
            <a:ext cx="9149590" cy="3092773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CB0A2-F2D0-46DA-904C-5A994B7DB15C}"/>
              </a:ext>
            </a:extLst>
          </p:cNvPr>
          <p:cNvSpPr txBox="1"/>
          <p:nvPr/>
        </p:nvSpPr>
        <p:spPr>
          <a:xfrm>
            <a:off x="5639838" y="5397307"/>
            <a:ext cx="4154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На закладке «Реквизиты протокола» указываются данные, которые будут использованы в печатной форме протокола-заявки.</a:t>
            </a:r>
          </a:p>
          <a:p>
            <a:pPr algn="just">
              <a:buSzPct val="90000"/>
            </a:pPr>
            <a:endParaRPr lang="ru-RU" sz="1400" dirty="0">
              <a:solidFill>
                <a:srgbClr val="1A2B67"/>
              </a:solidFill>
            </a:endParaRPr>
          </a:p>
          <a:p>
            <a:pPr algn="just">
              <a:buSzPct val="90000"/>
            </a:pPr>
            <a:r>
              <a:rPr lang="ru-RU" sz="1400" dirty="0">
                <a:solidFill>
                  <a:srgbClr val="1A2B67"/>
                </a:solidFill>
              </a:rPr>
              <a:t>На закладке «Присоединенные файлы» в табличной части при необходимости добавляются файлы, хранящиеся на жестком диске (скан договора, скан счета и т.д.)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6E9D89-5846-4991-AFBE-F0CDBF819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64" y="2304534"/>
            <a:ext cx="8071284" cy="28589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4FC773-040A-4777-8F31-F20781DF90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0" t="52259" r="63009" b="25299"/>
          <a:stretch/>
        </p:blipFill>
        <p:spPr>
          <a:xfrm>
            <a:off x="0" y="2935402"/>
            <a:ext cx="607596" cy="21536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A8FAA7-DA8F-485F-AEF9-88B219AA02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0" t="52259" r="63009" b="25299"/>
          <a:stretch/>
        </p:blipFill>
        <p:spPr>
          <a:xfrm flipH="1">
            <a:off x="9841165" y="2878628"/>
            <a:ext cx="607596" cy="2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263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3241</TotalTime>
  <Words>1230</Words>
  <Application>Microsoft Office PowerPoint</Application>
  <PresentationFormat>Произвольный</PresentationFormat>
  <Paragraphs>134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Acherus Feral Bold</vt:lpstr>
      <vt:lpstr>Acherus Feral Light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Учебный</dc:creator>
  <cp:lastModifiedBy>Баранова Елена Александровна</cp:lastModifiedBy>
  <cp:revision>13</cp:revision>
  <dcterms:created xsi:type="dcterms:W3CDTF">2022-09-19T08:46:50Z</dcterms:created>
  <dcterms:modified xsi:type="dcterms:W3CDTF">2023-03-15T08:57:29Z</dcterms:modified>
</cp:coreProperties>
</file>